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35"/>
  </p:notesMasterIdLst>
  <p:handoutMasterIdLst>
    <p:handoutMasterId r:id="rId36"/>
  </p:handoutMasterIdLst>
  <p:sldIdLst>
    <p:sldId id="257" r:id="rId3"/>
    <p:sldId id="259" r:id="rId4"/>
    <p:sldId id="261" r:id="rId5"/>
    <p:sldId id="258" r:id="rId6"/>
    <p:sldId id="298" r:id="rId7"/>
    <p:sldId id="264" r:id="rId8"/>
    <p:sldId id="265" r:id="rId9"/>
    <p:sldId id="276" r:id="rId10"/>
    <p:sldId id="262" r:id="rId11"/>
    <p:sldId id="268" r:id="rId12"/>
    <p:sldId id="283" r:id="rId13"/>
    <p:sldId id="284" r:id="rId14"/>
    <p:sldId id="285" r:id="rId15"/>
    <p:sldId id="266" r:id="rId16"/>
    <p:sldId id="299" r:id="rId17"/>
    <p:sldId id="300" r:id="rId18"/>
    <p:sldId id="301" r:id="rId19"/>
    <p:sldId id="278" r:id="rId20"/>
    <p:sldId id="293" r:id="rId21"/>
    <p:sldId id="287" r:id="rId22"/>
    <p:sldId id="302" r:id="rId23"/>
    <p:sldId id="303" r:id="rId24"/>
    <p:sldId id="304" r:id="rId25"/>
    <p:sldId id="280" r:id="rId26"/>
    <p:sldId id="281" r:id="rId27"/>
    <p:sldId id="286" r:id="rId28"/>
    <p:sldId id="288" r:id="rId29"/>
    <p:sldId id="305" r:id="rId30"/>
    <p:sldId id="291" r:id="rId31"/>
    <p:sldId id="282" r:id="rId32"/>
    <p:sldId id="292" r:id="rId33"/>
    <p:sldId id="295" r:id="rId34"/>
  </p:sldIdLst>
  <p:sldSz cx="6858000" cy="9144000" type="screen4x3"/>
  <p:notesSz cx="6888163" cy="100203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62" autoAdjust="0"/>
    <p:restoredTop sz="94624" autoAdjust="0"/>
  </p:normalViewPr>
  <p:slideViewPr>
    <p:cSldViewPr>
      <p:cViewPr varScale="1">
        <p:scale>
          <a:sx n="85" d="100"/>
          <a:sy n="85" d="100"/>
        </p:scale>
        <p:origin x="2784" y="96"/>
      </p:cViewPr>
      <p:guideLst>
        <p:guide orient="horz" pos="2880"/>
        <p:guide pos="2160"/>
      </p:guideLst>
    </p:cSldViewPr>
  </p:slideViewPr>
  <p:outlineViewPr>
    <p:cViewPr>
      <p:scale>
        <a:sx n="33" d="100"/>
        <a:sy n="33" d="100"/>
      </p:scale>
      <p:origin x="0" y="469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5028937145059"/>
          <c:y val="2.819325740933281E-2"/>
          <c:w val="0.87463139475986562"/>
          <c:h val="0.83012088506052861"/>
        </c:manualLayout>
      </c:layout>
      <c:barChart>
        <c:barDir val="col"/>
        <c:grouping val="stacked"/>
        <c:varyColors val="0"/>
        <c:ser>
          <c:idx val="0"/>
          <c:order val="0"/>
          <c:tx>
            <c:strRef>
              <c:f>Лист1!$B$1:$B$7</c:f>
              <c:strCache>
                <c:ptCount val="7"/>
                <c:pt idx="0">
                  <c:v>Обсяг прямих іноземних інвестицій, млн грн</c:v>
                </c:pt>
                <c:pt idx="1">
                  <c:v>687,5</c:v>
                </c:pt>
                <c:pt idx="2">
                  <c:v>766</c:v>
                </c:pt>
                <c:pt idx="3">
                  <c:v>838,2</c:v>
                </c:pt>
                <c:pt idx="4">
                  <c:v>879,1</c:v>
                </c:pt>
                <c:pt idx="5">
                  <c:v>671,1</c:v>
                </c:pt>
                <c:pt idx="6">
                  <c:v>582,4</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Лист1!$A$2:$A$7</c:f>
              <c:numCache>
                <c:formatCode>General</c:formatCode>
                <c:ptCount val="6"/>
                <c:pt idx="0">
                  <c:v>2010</c:v>
                </c:pt>
                <c:pt idx="1">
                  <c:v>2011</c:v>
                </c:pt>
                <c:pt idx="2">
                  <c:v>2012</c:v>
                </c:pt>
                <c:pt idx="3">
                  <c:v>2013</c:v>
                </c:pt>
                <c:pt idx="4">
                  <c:v>2014</c:v>
                </c:pt>
                <c:pt idx="5">
                  <c:v>2015</c:v>
                </c:pt>
              </c:numCache>
            </c:numRef>
          </c:cat>
          <c:val>
            <c:numRef>
              <c:f>Лист1!$B$2:$B$7</c:f>
              <c:numCache>
                <c:formatCode>General</c:formatCode>
                <c:ptCount val="6"/>
                <c:pt idx="0">
                  <c:v>687.5</c:v>
                </c:pt>
                <c:pt idx="1">
                  <c:v>766</c:v>
                </c:pt>
                <c:pt idx="2">
                  <c:v>838.2</c:v>
                </c:pt>
                <c:pt idx="3">
                  <c:v>879.1</c:v>
                </c:pt>
                <c:pt idx="4">
                  <c:v>671.1</c:v>
                </c:pt>
                <c:pt idx="5">
                  <c:v>582.4</c:v>
                </c:pt>
              </c:numCache>
            </c:numRef>
          </c:val>
        </c:ser>
        <c:dLbls>
          <c:showLegendKey val="0"/>
          <c:showVal val="0"/>
          <c:showCatName val="0"/>
          <c:showSerName val="0"/>
          <c:showPercent val="0"/>
          <c:showBubbleSize val="0"/>
        </c:dLbls>
        <c:gapWidth val="150"/>
        <c:overlap val="100"/>
        <c:axId val="193234544"/>
        <c:axId val="193234936"/>
      </c:barChart>
      <c:dateAx>
        <c:axId val="193234544"/>
        <c:scaling>
          <c:orientation val="minMax"/>
        </c:scaling>
        <c:delete val="0"/>
        <c:axPos val="b"/>
        <c:numFmt formatCode="General" sourceLinked="1"/>
        <c:majorTickMark val="out"/>
        <c:minorTickMark val="none"/>
        <c:tickLblPos val="nextTo"/>
        <c:txPr>
          <a:bodyPr/>
          <a:lstStyle/>
          <a:p>
            <a:pPr>
              <a:defRPr lang="ru-RU"/>
            </a:pPr>
            <a:endParaRPr lang="ru-RU"/>
          </a:p>
        </c:txPr>
        <c:crossAx val="193234936"/>
        <c:crossesAt val="0"/>
        <c:auto val="0"/>
        <c:lblOffset val="100"/>
        <c:baseTimeUnit val="days"/>
      </c:dateAx>
      <c:valAx>
        <c:axId val="193234936"/>
        <c:scaling>
          <c:orientation val="minMax"/>
        </c:scaling>
        <c:delete val="0"/>
        <c:axPos val="l"/>
        <c:majorGridlines/>
        <c:numFmt formatCode="General" sourceLinked="0"/>
        <c:majorTickMark val="out"/>
        <c:minorTickMark val="none"/>
        <c:tickLblPos val="nextTo"/>
        <c:txPr>
          <a:bodyPr/>
          <a:lstStyle/>
          <a:p>
            <a:pPr>
              <a:defRPr lang="ru-RU"/>
            </a:pPr>
            <a:endParaRPr lang="ru-RU"/>
          </a:p>
        </c:txPr>
        <c:crossAx val="193234544"/>
        <c:crosses val="autoZero"/>
        <c:crossBetween val="between"/>
        <c:majorUnit val="100"/>
      </c:valAx>
      <c:spPr>
        <a:noFill/>
        <a:ln w="25400">
          <a:noFill/>
        </a:ln>
      </c:spPr>
    </c:plotArea>
    <c:plotVisOnly val="1"/>
    <c:dispBlanksAs val="gap"/>
    <c:showDLblsOverMax val="0"/>
  </c:chart>
  <c:spPr>
    <a:gradFill>
      <a:gsLst>
        <a:gs pos="0">
          <a:srgbClr val="03D4A8"/>
        </a:gs>
        <a:gs pos="25000">
          <a:srgbClr val="21D6E0"/>
        </a:gs>
        <a:gs pos="75000">
          <a:srgbClr val="0087E6"/>
        </a:gs>
        <a:gs pos="100000">
          <a:srgbClr val="005CBF"/>
        </a:gs>
      </a:gsLst>
      <a:lin ang="5400000" scaled="0"/>
    </a:gradFill>
  </c:spPr>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2E945172-B8EE-4E26-A5B6-4D2DE5446E94}" type="datetimeFigureOut">
              <a:rPr lang="ru-RU" smtClean="0"/>
              <a:pPr/>
              <a:t>19.07.2016</a:t>
            </a:fld>
            <a:endParaRPr lang="ru-RU"/>
          </a:p>
        </p:txBody>
      </p:sp>
      <p:sp>
        <p:nvSpPr>
          <p:cNvPr id="4" name="Нижний колонтитул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48F124BF-BA70-4AED-AFC9-0AE72E6FEF39}" type="slidenum">
              <a:rPr lang="ru-RU" smtClean="0"/>
              <a:pPr/>
              <a:t>‹#›</a:t>
            </a:fld>
            <a:endParaRPr lang="ru-RU"/>
          </a:p>
        </p:txBody>
      </p:sp>
    </p:spTree>
    <p:extLst>
      <p:ext uri="{BB962C8B-B14F-4D97-AF65-F5344CB8AC3E}">
        <p14:creationId xmlns:p14="http://schemas.microsoft.com/office/powerpoint/2010/main" val="148347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uk-UA"/>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6BB28D7-9EC7-4E67-A33B-9DE224654609}" type="datetimeFigureOut">
              <a:rPr lang="uk-UA" smtClean="0"/>
              <a:pPr/>
              <a:t>19.07.2016</a:t>
            </a:fld>
            <a:endParaRPr lang="uk-UA"/>
          </a:p>
        </p:txBody>
      </p:sp>
      <p:sp>
        <p:nvSpPr>
          <p:cNvPr id="4" name="Образ слайда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616" tIns="48308" rIns="96616" bIns="48308" rtlCol="0" anchor="ctr"/>
          <a:lstStyle/>
          <a:p>
            <a:endParaRPr lang="uk-UA"/>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uk-UA"/>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B1CD706-2E41-4524-9A03-CAFBDE506B0B}" type="slidenum">
              <a:rPr lang="uk-UA" smtClean="0"/>
              <a:pPr/>
              <a:t>‹#›</a:t>
            </a:fld>
            <a:endParaRPr lang="uk-UA"/>
          </a:p>
        </p:txBody>
      </p:sp>
    </p:spTree>
    <p:extLst>
      <p:ext uri="{BB962C8B-B14F-4D97-AF65-F5344CB8AC3E}">
        <p14:creationId xmlns:p14="http://schemas.microsoft.com/office/powerpoint/2010/main" val="196873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4B1CD706-2E41-4524-9A03-CAFBDE506B0B}" type="slidenum">
              <a:rPr lang="uk-UA" smtClean="0"/>
              <a:pPr/>
              <a:t>1</a:t>
            </a:fld>
            <a:endParaRPr lang="uk-UA"/>
          </a:p>
        </p:txBody>
      </p:sp>
    </p:spTree>
    <p:extLst>
      <p:ext uri="{BB962C8B-B14F-4D97-AF65-F5344CB8AC3E}">
        <p14:creationId xmlns:p14="http://schemas.microsoft.com/office/powerpoint/2010/main" val="211194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13</a:t>
            </a:fld>
            <a:endParaRPr lang="uk-UA"/>
          </a:p>
        </p:txBody>
      </p:sp>
    </p:spTree>
    <p:extLst>
      <p:ext uri="{BB962C8B-B14F-4D97-AF65-F5344CB8AC3E}">
        <p14:creationId xmlns:p14="http://schemas.microsoft.com/office/powerpoint/2010/main" val="42190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14</a:t>
            </a:fld>
            <a:endParaRPr lang="uk-UA"/>
          </a:p>
        </p:txBody>
      </p:sp>
    </p:spTree>
    <p:extLst>
      <p:ext uri="{BB962C8B-B14F-4D97-AF65-F5344CB8AC3E}">
        <p14:creationId xmlns:p14="http://schemas.microsoft.com/office/powerpoint/2010/main" val="251326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15</a:t>
            </a:fld>
            <a:endParaRPr lang="uk-UA"/>
          </a:p>
        </p:txBody>
      </p:sp>
    </p:spTree>
    <p:extLst>
      <p:ext uri="{BB962C8B-B14F-4D97-AF65-F5344CB8AC3E}">
        <p14:creationId xmlns:p14="http://schemas.microsoft.com/office/powerpoint/2010/main" val="369293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16</a:t>
            </a:fld>
            <a:endParaRPr lang="uk-UA"/>
          </a:p>
        </p:txBody>
      </p:sp>
    </p:spTree>
    <p:extLst>
      <p:ext uri="{BB962C8B-B14F-4D97-AF65-F5344CB8AC3E}">
        <p14:creationId xmlns:p14="http://schemas.microsoft.com/office/powerpoint/2010/main" val="235093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17</a:t>
            </a:fld>
            <a:endParaRPr lang="uk-UA"/>
          </a:p>
        </p:txBody>
      </p:sp>
    </p:spTree>
    <p:extLst>
      <p:ext uri="{BB962C8B-B14F-4D97-AF65-F5344CB8AC3E}">
        <p14:creationId xmlns:p14="http://schemas.microsoft.com/office/powerpoint/2010/main" val="25195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1CD706-2E41-4524-9A03-CAFBDE506B0B}" type="slidenum">
              <a:rPr lang="uk-UA" smtClean="0"/>
              <a:pPr/>
              <a:t>21</a:t>
            </a:fld>
            <a:endParaRPr lang="uk-UA"/>
          </a:p>
        </p:txBody>
      </p:sp>
    </p:spTree>
    <p:extLst>
      <p:ext uri="{BB962C8B-B14F-4D97-AF65-F5344CB8AC3E}">
        <p14:creationId xmlns:p14="http://schemas.microsoft.com/office/powerpoint/2010/main" val="250523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1CD706-2E41-4524-9A03-CAFBDE506B0B}" type="slidenum">
              <a:rPr lang="uk-UA" smtClean="0"/>
              <a:pPr/>
              <a:t>23</a:t>
            </a:fld>
            <a:endParaRPr lang="uk-UA"/>
          </a:p>
        </p:txBody>
      </p:sp>
    </p:spTree>
    <p:extLst>
      <p:ext uri="{BB962C8B-B14F-4D97-AF65-F5344CB8AC3E}">
        <p14:creationId xmlns:p14="http://schemas.microsoft.com/office/powerpoint/2010/main" val="71009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26</a:t>
            </a:fld>
            <a:endParaRPr lang="uk-UA"/>
          </a:p>
        </p:txBody>
      </p:sp>
    </p:spTree>
    <p:extLst>
      <p:ext uri="{BB962C8B-B14F-4D97-AF65-F5344CB8AC3E}">
        <p14:creationId xmlns:p14="http://schemas.microsoft.com/office/powerpoint/2010/main" val="19622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27</a:t>
            </a:fld>
            <a:endParaRPr lang="uk-UA"/>
          </a:p>
        </p:txBody>
      </p:sp>
    </p:spTree>
    <p:extLst>
      <p:ext uri="{BB962C8B-B14F-4D97-AF65-F5344CB8AC3E}">
        <p14:creationId xmlns:p14="http://schemas.microsoft.com/office/powerpoint/2010/main" val="37551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1CD706-2E41-4524-9A03-CAFBDE506B0B}" type="slidenum">
              <a:rPr lang="uk-UA" smtClean="0"/>
              <a:pPr/>
              <a:t>32</a:t>
            </a:fld>
            <a:endParaRPr lang="uk-UA"/>
          </a:p>
        </p:txBody>
      </p:sp>
    </p:spTree>
    <p:extLst>
      <p:ext uri="{BB962C8B-B14F-4D97-AF65-F5344CB8AC3E}">
        <p14:creationId xmlns:p14="http://schemas.microsoft.com/office/powerpoint/2010/main" val="67459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3</a:t>
            </a:fld>
            <a:endParaRPr lang="uk-UA"/>
          </a:p>
        </p:txBody>
      </p:sp>
    </p:spTree>
    <p:extLst>
      <p:ext uri="{BB962C8B-B14F-4D97-AF65-F5344CB8AC3E}">
        <p14:creationId xmlns:p14="http://schemas.microsoft.com/office/powerpoint/2010/main" val="31786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4</a:t>
            </a:fld>
            <a:endParaRPr lang="uk-UA"/>
          </a:p>
        </p:txBody>
      </p:sp>
    </p:spTree>
    <p:extLst>
      <p:ext uri="{BB962C8B-B14F-4D97-AF65-F5344CB8AC3E}">
        <p14:creationId xmlns:p14="http://schemas.microsoft.com/office/powerpoint/2010/main" val="90375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5</a:t>
            </a:fld>
            <a:endParaRPr lang="uk-UA"/>
          </a:p>
        </p:txBody>
      </p:sp>
    </p:spTree>
    <p:extLst>
      <p:ext uri="{BB962C8B-B14F-4D97-AF65-F5344CB8AC3E}">
        <p14:creationId xmlns:p14="http://schemas.microsoft.com/office/powerpoint/2010/main" val="289376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7</a:t>
            </a:fld>
            <a:endParaRPr lang="uk-UA"/>
          </a:p>
        </p:txBody>
      </p:sp>
    </p:spTree>
    <p:extLst>
      <p:ext uri="{BB962C8B-B14F-4D97-AF65-F5344CB8AC3E}">
        <p14:creationId xmlns:p14="http://schemas.microsoft.com/office/powerpoint/2010/main" val="192319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9</a:t>
            </a:fld>
            <a:endParaRPr lang="uk-UA"/>
          </a:p>
        </p:txBody>
      </p:sp>
    </p:spTree>
    <p:extLst>
      <p:ext uri="{BB962C8B-B14F-4D97-AF65-F5344CB8AC3E}">
        <p14:creationId xmlns:p14="http://schemas.microsoft.com/office/powerpoint/2010/main" val="49558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10</a:t>
            </a:fld>
            <a:endParaRPr lang="uk-UA"/>
          </a:p>
        </p:txBody>
      </p:sp>
    </p:spTree>
    <p:extLst>
      <p:ext uri="{BB962C8B-B14F-4D97-AF65-F5344CB8AC3E}">
        <p14:creationId xmlns:p14="http://schemas.microsoft.com/office/powerpoint/2010/main" val="172519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11</a:t>
            </a:fld>
            <a:endParaRPr lang="uk-UA"/>
          </a:p>
        </p:txBody>
      </p:sp>
    </p:spTree>
    <p:extLst>
      <p:ext uri="{BB962C8B-B14F-4D97-AF65-F5344CB8AC3E}">
        <p14:creationId xmlns:p14="http://schemas.microsoft.com/office/powerpoint/2010/main" val="137025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B1CD706-2E41-4524-9A03-CAFBDE506B0B}" type="slidenum">
              <a:rPr lang="uk-UA" smtClean="0"/>
              <a:pPr/>
              <a:t>12</a:t>
            </a:fld>
            <a:endParaRPr lang="uk-UA"/>
          </a:p>
        </p:txBody>
      </p:sp>
    </p:spTree>
    <p:extLst>
      <p:ext uri="{BB962C8B-B14F-4D97-AF65-F5344CB8AC3E}">
        <p14:creationId xmlns:p14="http://schemas.microsoft.com/office/powerpoint/2010/main" val="94869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0"/>
            <a:ext cx="5829300" cy="1960033"/>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C0C12A9-3EDC-46A6-9F51-E18514549BCA}"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5A09B2-208F-4A69-A317-9CE3448845B7}" type="datetime1">
              <a:rPr lang="uk-UA" smtClean="0"/>
              <a:pPr/>
              <a:t>19.07.2016</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1524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046817"/>
            <a:ext cx="303014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046817"/>
            <a:ext cx="303133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149601"/>
            <a:ext cx="303014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149601"/>
            <a:ext cx="303133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2BA4399-ABA5-4842-A19F-48BB72E1C0B5}" type="datetime1">
              <a:rPr lang="uk-UA" smtClean="0"/>
              <a:pPr/>
              <a:t>19.07.2016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8F6DD38-3E74-4DD3-B40D-458D26EEF180}" type="datetime1">
              <a:rPr lang="uk-UA" smtClean="0"/>
              <a:pPr/>
              <a:t>19.07.2016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27647A-953B-447C-95BD-E51447CD0BB0}" type="datetime1">
              <a:rPr lang="uk-UA" smtClean="0"/>
              <a:pPr/>
              <a:t>19.07.2016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42900" y="2032001"/>
            <a:ext cx="2256235"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364067"/>
            <a:ext cx="3833813"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6CB28A7-8E28-4CEE-A933-B42DE6ECDC79}" type="datetime1">
              <a:rPr lang="uk-UA" smtClean="0"/>
              <a:pPr/>
              <a:t>19.07.2016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812800"/>
            <a:ext cx="4114800" cy="696384"/>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371600" y="2442633"/>
            <a:ext cx="41148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371600" y="1555716"/>
            <a:ext cx="41148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E45475-D489-49ED-8F90-04DDF1EED8DA}" type="datetime1">
              <a:rPr lang="uk-UA" smtClean="0"/>
              <a:pPr/>
              <a:t>19.07.2016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E6A18F-C01A-4DD3-9B14-EB15CA92254B}"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04F014-B8D9-4A31-85FE-2AEE36E4C8E3}"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48068AC-CCD0-45A6-91AD-CC4927F1A8F8}"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BA8482-394D-4294-B0F1-38E5FE27AAB9}"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Содержимое 2"/>
          <p:cNvSpPr>
            <a:spLocks noGrp="1"/>
          </p:cNvSpPr>
          <p:nvPr>
            <p:ph sz="half" idx="1"/>
          </p:nvPr>
        </p:nvSpPr>
        <p:spPr>
          <a:xfrm>
            <a:off x="342900" y="2133603"/>
            <a:ext cx="3028950" cy="6724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uk-UA" dirty="0"/>
          </a:p>
        </p:txBody>
      </p:sp>
      <p:sp>
        <p:nvSpPr>
          <p:cNvPr id="4" name="Содержимое 3"/>
          <p:cNvSpPr>
            <a:spLocks noGrp="1"/>
          </p:cNvSpPr>
          <p:nvPr>
            <p:ph sz="half" idx="2"/>
          </p:nvPr>
        </p:nvSpPr>
        <p:spPr>
          <a:xfrm>
            <a:off x="3486150" y="2133603"/>
            <a:ext cx="3028950" cy="6796117"/>
          </a:xfrm>
        </p:spPr>
        <p:style>
          <a:lnRef idx="2">
            <a:schemeClr val="accent1"/>
          </a:lnRef>
          <a:fillRef idx="1">
            <a:schemeClr val="lt1"/>
          </a:fillRef>
          <a:effectRef idx="0">
            <a:schemeClr val="accent1"/>
          </a:effectRef>
          <a:fontRef idx="none"/>
        </p:style>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Содержимое 2"/>
          <p:cNvSpPr>
            <a:spLocks noGrp="1"/>
          </p:cNvSpPr>
          <p:nvPr>
            <p:ph sz="half" idx="1"/>
          </p:nvPr>
        </p:nvSpPr>
        <p:spPr>
          <a:xfrm>
            <a:off x="342900" y="2133603"/>
            <a:ext cx="3028950" cy="6724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uk-UA" dirty="0"/>
          </a:p>
        </p:txBody>
      </p:sp>
      <p:sp>
        <p:nvSpPr>
          <p:cNvPr id="4" name="Содержимое 3"/>
          <p:cNvSpPr>
            <a:spLocks noGrp="1"/>
          </p:cNvSpPr>
          <p:nvPr>
            <p:ph sz="half" idx="2"/>
          </p:nvPr>
        </p:nvSpPr>
        <p:spPr>
          <a:xfrm>
            <a:off x="3486150" y="2133603"/>
            <a:ext cx="3028950" cy="6796117"/>
          </a:xfrm>
        </p:spPr>
        <p:style>
          <a:lnRef idx="2">
            <a:schemeClr val="accent1"/>
          </a:lnRef>
          <a:fillRef idx="1">
            <a:schemeClr val="lt1"/>
          </a:fillRef>
          <a:effectRef idx="0">
            <a:schemeClr val="accent1"/>
          </a:effectRef>
          <a:fontRef idx="none"/>
        </p:style>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9CB209B-AEEF-4B4A-A616-CC68BCD67FDA}" type="datetime1">
              <a:rPr lang="uk-UA" smtClean="0"/>
              <a:pPr/>
              <a:t>19.07.2016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16523" y="1828800"/>
            <a:ext cx="61722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7428449-EEEB-4ED9-A67E-10050920AB73}" type="datetime1">
              <a:rPr lang="uk-UA" smtClean="0"/>
              <a:pPr/>
              <a:t>19.07.2016</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02DDA13B-1F5D-406F-BCEB-6C5237BE0993}" type="slidenum">
              <a:rPr lang="uk-UA" smtClean="0"/>
              <a:pPr/>
              <a:t>‹#›</a:t>
            </a:fld>
            <a:endParaRPr lang="uk-UA"/>
          </a:p>
        </p:txBody>
      </p:sp>
      <p:sp>
        <p:nvSpPr>
          <p:cNvPr id="9" name="Подзаголовок 8"/>
          <p:cNvSpPr>
            <a:spLocks noGrp="1"/>
          </p:cNvSpPr>
          <p:nvPr>
            <p:ph type="subTitle" idx="1"/>
          </p:nvPr>
        </p:nvSpPr>
        <p:spPr>
          <a:xfrm>
            <a:off x="1028700" y="4442264"/>
            <a:ext cx="48006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A86B0F-AE82-4A20-A21D-66B730969617}"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2DDA13B-1F5D-406F-BCEB-6C5237BE099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150" y="812800"/>
            <a:ext cx="531495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200150" y="3343715"/>
            <a:ext cx="531495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8A5205B-2A96-469E-9BC1-87A9A4493D69}" type="datetime1">
              <a:rPr lang="uk-UA" smtClean="0"/>
              <a:pPr/>
              <a:t>19.07.2016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5943600" y="8555568"/>
            <a:ext cx="571500" cy="486833"/>
          </a:xfrm>
        </p:spPr>
        <p:txBody>
          <a:bodyPr/>
          <a:lstStyle/>
          <a:p>
            <a:fld id="{02DDA13B-1F5D-406F-BCEB-6C5237BE099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F283A01-3F62-4D9A-8544-4C716B4528D7}" type="datetime1">
              <a:rPr lang="uk-UA" smtClean="0"/>
              <a:pPr/>
              <a:t>19.07.2016</a:t>
            </a:fld>
            <a:endParaRPr lang="uk-UA"/>
          </a:p>
        </p:txBody>
      </p:sp>
      <p:sp>
        <p:nvSpPr>
          <p:cNvPr id="5" name="Нижний колонтитул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2DDA13B-1F5D-406F-BCEB-6C5237BE099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342900" y="2133600"/>
            <a:ext cx="6172200" cy="62788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342900" y="8555568"/>
            <a:ext cx="16002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C3086A5D-3BFB-49F9-BC05-26DE4CDB3CE0}" type="datetime1">
              <a:rPr lang="uk-UA" smtClean="0"/>
              <a:pPr/>
              <a:t>19.07.2016</a:t>
            </a:fld>
            <a:endParaRPr lang="uk-UA"/>
          </a:p>
        </p:txBody>
      </p:sp>
      <p:sp>
        <p:nvSpPr>
          <p:cNvPr id="3" name="Нижний колонтитул 2"/>
          <p:cNvSpPr>
            <a:spLocks noGrp="1"/>
          </p:cNvSpPr>
          <p:nvPr>
            <p:ph type="ftr" sz="quarter" idx="3"/>
          </p:nvPr>
        </p:nvSpPr>
        <p:spPr>
          <a:xfrm>
            <a:off x="2343150" y="8555568"/>
            <a:ext cx="21717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5943600" y="8555568"/>
            <a:ext cx="5715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DDA13B-1F5D-406F-BCEB-6C5237BE099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8.png"/><Relationship Id="rId10" Type="http://schemas.openxmlformats.org/officeDocument/2006/relationships/image" Target="../media/image9.emf"/><Relationship Id="rId4" Type="http://schemas.openxmlformats.org/officeDocument/2006/relationships/image" Target="../media/image7.png"/><Relationship Id="rId9"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mailto:lcci508509@gmail.com" TargetMode="External"/><Relationship Id="rId2" Type="http://schemas.openxmlformats.org/officeDocument/2006/relationships/hyperlink" Target="mailto:info@loga.gov.ua"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mailto:depzz@i.u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norama_2"/>
          <p:cNvPicPr>
            <a:picLocks noChangeAspect="1" noChangeArrowheads="1"/>
          </p:cNvPicPr>
          <p:nvPr/>
        </p:nvPicPr>
        <p:blipFill>
          <a:blip r:embed="rId3" cstate="print"/>
          <a:srcRect/>
          <a:stretch>
            <a:fillRect/>
          </a:stretch>
        </p:blipFill>
        <p:spPr bwMode="auto">
          <a:xfrm>
            <a:off x="0" y="4500562"/>
            <a:ext cx="6858000" cy="4643438"/>
          </a:xfrm>
          <a:prstGeom prst="rect">
            <a:avLst/>
          </a:prstGeom>
          <a:noFill/>
          <a:ln w="9525">
            <a:noFill/>
            <a:miter lim="800000"/>
            <a:headEnd/>
            <a:tailEnd/>
          </a:ln>
        </p:spPr>
      </p:pic>
      <p:sp>
        <p:nvSpPr>
          <p:cNvPr id="16" name="Прямоугольник 15"/>
          <p:cNvSpPr/>
          <p:nvPr/>
        </p:nvSpPr>
        <p:spPr>
          <a:xfrm>
            <a:off x="0" y="0"/>
            <a:ext cx="6857999" cy="523220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000" b="1" dirty="0" err="1" smtClean="0">
                <a:ln w="0"/>
                <a:effectLst>
                  <a:outerShdw blurRad="38100" dist="19050" dir="2700000" algn="tl" rotWithShape="0">
                    <a:schemeClr val="dk1">
                      <a:alpha val="40000"/>
                    </a:schemeClr>
                  </a:outerShdw>
                </a:effectLst>
              </a:rPr>
              <a:t>Інвестиційний</a:t>
            </a:r>
            <a:r>
              <a:rPr lang="ru-RU" sz="4000" b="1" dirty="0" smtClean="0">
                <a:ln w="0"/>
                <a:effectLst>
                  <a:outerShdw blurRad="38100" dist="19050" dir="2700000" algn="tl" rotWithShape="0">
                    <a:schemeClr val="dk1">
                      <a:alpha val="40000"/>
                    </a:schemeClr>
                  </a:outerShdw>
                </a:effectLst>
              </a:rPr>
              <a:t> </a:t>
            </a:r>
          </a:p>
          <a:p>
            <a:pPr algn="ctr"/>
            <a:r>
              <a:rPr lang="ru-RU" sz="4000" b="1" dirty="0" smtClean="0">
                <a:ln w="0"/>
                <a:effectLst>
                  <a:outerShdw blurRad="38100" dist="19050" dir="2700000" algn="tl" rotWithShape="0">
                    <a:schemeClr val="dk1">
                      <a:alpha val="40000"/>
                    </a:schemeClr>
                  </a:outerShdw>
                </a:effectLst>
              </a:rPr>
              <a:t>паспорт </a:t>
            </a:r>
            <a:r>
              <a:rPr lang="ru-RU" sz="4000" b="1" dirty="0" err="1" smtClean="0">
                <a:ln w="0"/>
                <a:effectLst>
                  <a:outerShdw blurRad="38100" dist="19050" dir="2700000" algn="tl" rotWithShape="0">
                    <a:schemeClr val="dk1">
                      <a:alpha val="40000"/>
                    </a:schemeClr>
                  </a:outerShdw>
                </a:effectLst>
              </a:rPr>
              <a:t>Луганської</a:t>
            </a:r>
            <a:r>
              <a:rPr lang="ru-RU" sz="4000" b="1" dirty="0" smtClean="0">
                <a:ln w="0"/>
                <a:effectLst>
                  <a:outerShdw blurRad="38100" dist="19050" dir="2700000" algn="tl" rotWithShape="0">
                    <a:schemeClr val="dk1">
                      <a:alpha val="40000"/>
                    </a:schemeClr>
                  </a:outerShdw>
                </a:effectLst>
              </a:rPr>
              <a:t> </a:t>
            </a:r>
          </a:p>
          <a:p>
            <a:pPr algn="ctr"/>
            <a:r>
              <a:rPr lang="ru-RU" sz="4000" b="1" dirty="0" smtClean="0">
                <a:ln w="0"/>
                <a:effectLst>
                  <a:outerShdw blurRad="38100" dist="19050" dir="2700000" algn="tl" rotWithShape="0">
                    <a:schemeClr val="dk1">
                      <a:alpha val="40000"/>
                    </a:schemeClr>
                  </a:outerShdw>
                </a:effectLst>
              </a:rPr>
              <a:t>області</a:t>
            </a:r>
          </a:p>
          <a:p>
            <a:pPr algn="ctr"/>
            <a:endParaRPr lang="ru-RU" sz="4000" b="1" dirty="0" smtClean="0">
              <a:ln w="0"/>
              <a:effectLst>
                <a:outerShdw blurRad="38100" dist="19050" dir="2700000" algn="tl" rotWithShape="0">
                  <a:schemeClr val="dk1">
                    <a:alpha val="40000"/>
                  </a:schemeClr>
                </a:outerShdw>
              </a:effectLst>
            </a:endParaRPr>
          </a:p>
          <a:p>
            <a:pPr algn="ctr"/>
            <a:r>
              <a:rPr lang="en-US" sz="4000" b="1" dirty="0" smtClean="0">
                <a:ln w="0"/>
                <a:effectLst>
                  <a:outerShdw blurRad="38100" dist="19050" dir="2700000" algn="tl" rotWithShape="0">
                    <a:schemeClr val="dk1">
                      <a:alpha val="40000"/>
                    </a:schemeClr>
                  </a:outerShdw>
                </a:effectLst>
              </a:rPr>
              <a:t>Investment</a:t>
            </a:r>
          </a:p>
          <a:p>
            <a:pPr algn="ctr"/>
            <a:r>
              <a:rPr lang="en-US" sz="4000" b="1" dirty="0" smtClean="0">
                <a:ln w="0"/>
                <a:effectLst>
                  <a:outerShdw blurRad="38100" dist="19050" dir="2700000" algn="tl" rotWithShape="0">
                    <a:schemeClr val="dk1">
                      <a:alpha val="40000"/>
                    </a:schemeClr>
                  </a:outerShdw>
                </a:effectLst>
              </a:rPr>
              <a:t>passport </a:t>
            </a:r>
          </a:p>
          <a:p>
            <a:pPr algn="ctr"/>
            <a:r>
              <a:rPr lang="en-US" sz="4000" b="1" dirty="0" smtClean="0">
                <a:ln w="0"/>
                <a:effectLst>
                  <a:outerShdw blurRad="38100" dist="19050" dir="2700000" algn="tl" rotWithShape="0">
                    <a:schemeClr val="dk1">
                      <a:alpha val="40000"/>
                    </a:schemeClr>
                  </a:outerShdw>
                </a:effectLst>
              </a:rPr>
              <a:t>of </a:t>
            </a:r>
            <a:r>
              <a:rPr lang="en-US" sz="4000" b="1" dirty="0" err="1" smtClean="0">
                <a:ln w="0"/>
                <a:effectLst>
                  <a:outerShdw blurRad="38100" dist="19050" dir="2700000" algn="tl" rotWithShape="0">
                    <a:schemeClr val="dk1">
                      <a:alpha val="40000"/>
                    </a:schemeClr>
                  </a:outerShdw>
                </a:effectLst>
              </a:rPr>
              <a:t>Luhansk</a:t>
            </a:r>
            <a:r>
              <a:rPr lang="en-US" sz="4000" b="1" dirty="0" smtClean="0">
                <a:ln w="0"/>
                <a:effectLst>
                  <a:outerShdw blurRad="38100" dist="19050" dir="2700000" algn="tl" rotWithShape="0">
                    <a:schemeClr val="dk1">
                      <a:alpha val="40000"/>
                    </a:schemeClr>
                  </a:outerShdw>
                </a:effectLst>
              </a:rPr>
              <a:t> region</a:t>
            </a:r>
            <a:endParaRPr lang="ru-RU" sz="4000" b="1" dirty="0" smtClean="0">
              <a:ln w="0"/>
              <a:effectLst>
                <a:outerShdw blurRad="38100" dist="19050" dir="2700000" algn="tl" rotWithShape="0">
                  <a:schemeClr val="dk1">
                    <a:alpha val="40000"/>
                  </a:schemeClr>
                </a:outerShdw>
              </a:effectLst>
            </a:endParaRPr>
          </a:p>
          <a:p>
            <a:pPr algn="ctr"/>
            <a:endParaRPr lang="ru-RU" sz="5400" b="1" cap="none" spc="0" dirty="0">
              <a:ln>
                <a:solidFill>
                  <a:schemeClr val="bg2">
                    <a:lumMod val="90000"/>
                  </a:schemeClr>
                </a:solidFill>
              </a:ln>
              <a:solidFill>
                <a:schemeClr val="tx2">
                  <a:lumMod val="75000"/>
                </a:schemeClr>
              </a:solidFill>
              <a:effectLst/>
            </a:endParaRPr>
          </a:p>
        </p:txBody>
      </p:sp>
      <p:sp>
        <p:nvSpPr>
          <p:cNvPr id="17" name="TextBox 16"/>
          <p:cNvSpPr txBox="1"/>
          <p:nvPr/>
        </p:nvSpPr>
        <p:spPr>
          <a:xfrm>
            <a:off x="188640" y="8436114"/>
            <a:ext cx="6669360" cy="461665"/>
          </a:xfrm>
          <a:prstGeom prst="rect">
            <a:avLst/>
          </a:prstGeom>
          <a:noFill/>
        </p:spPr>
        <p:txBody>
          <a:bodyPr wrap="square" rtlCol="0">
            <a:spAutoFit/>
          </a:bodyPr>
          <a:lstStyle/>
          <a:p>
            <a:pPr algn="ctr"/>
            <a:r>
              <a:rPr lang="uk-UA" sz="2400" dirty="0" smtClean="0">
                <a:solidFill>
                  <a:schemeClr val="tx2">
                    <a:lumMod val="40000"/>
                    <a:lumOff val="60000"/>
                  </a:schemeClr>
                </a:solidFill>
              </a:rPr>
              <a:t>201</a:t>
            </a:r>
            <a:r>
              <a:rPr lang="en-US" sz="2400" dirty="0" smtClean="0">
                <a:solidFill>
                  <a:schemeClr val="tx2">
                    <a:lumMod val="40000"/>
                    <a:lumOff val="60000"/>
                  </a:schemeClr>
                </a:solidFill>
              </a:rPr>
              <a:t>6</a:t>
            </a:r>
            <a:r>
              <a:rPr lang="uk-UA" sz="2400" dirty="0" smtClean="0">
                <a:solidFill>
                  <a:schemeClr val="tx2">
                    <a:lumMod val="40000"/>
                    <a:lumOff val="60000"/>
                  </a:schemeClr>
                </a:solidFill>
              </a:rPr>
              <a:t> </a:t>
            </a:r>
            <a:endParaRPr lang="uk-UA" sz="2400"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428652" y="642910"/>
            <a:ext cx="4073676" cy="8215370"/>
          </a:xfrm>
        </p:spPr>
        <p:txBody>
          <a:bodyPr>
            <a:noAutofit/>
          </a:bodyPr>
          <a:lstStyle/>
          <a:p>
            <a:endParaRPr lang="uk-UA" sz="1300" b="1" dirty="0" smtClean="0"/>
          </a:p>
          <a:p>
            <a:endParaRPr lang="uk-UA" sz="1300" b="1" dirty="0" smtClean="0"/>
          </a:p>
          <a:p>
            <a:r>
              <a:rPr lang="uk-UA" sz="1300" b="1" dirty="0" smtClean="0"/>
              <a:t>Промисловість </a:t>
            </a:r>
          </a:p>
          <a:p>
            <a:r>
              <a:rPr lang="uk-UA" sz="1300" b="1" dirty="0" smtClean="0"/>
              <a:t>Металургійне виробництво, </a:t>
            </a:r>
            <a:r>
              <a:rPr lang="uk-UA" sz="1300" b="1" dirty="0" err="1" smtClean="0"/>
              <a:t>виробництво</a:t>
            </a:r>
            <a:r>
              <a:rPr lang="uk-UA" sz="1300" b="1" dirty="0" smtClean="0"/>
              <a:t> готових металевих виробів</a:t>
            </a:r>
            <a:endParaRPr lang="uk-UA" sz="1300" dirty="0" smtClean="0"/>
          </a:p>
          <a:p>
            <a:r>
              <a:rPr lang="uk-UA" sz="1300" dirty="0" smtClean="0"/>
              <a:t> Питома вага підприємств галузі на контрольованій Україною території не перевищує </a:t>
            </a:r>
            <a:r>
              <a:rPr lang="uk-UA" sz="1300" b="1" dirty="0" smtClean="0"/>
              <a:t>1,0 %</a:t>
            </a:r>
            <a:r>
              <a:rPr lang="uk-UA" sz="1300" dirty="0" smtClean="0"/>
              <a:t>. Металургійна галузь представлена незначною кількістю металообробних підприємств.</a:t>
            </a:r>
          </a:p>
          <a:p>
            <a:r>
              <a:rPr lang="uk-UA" sz="1300" b="1" dirty="0"/>
              <a:t>Кількість працюючих </a:t>
            </a:r>
            <a:r>
              <a:rPr lang="uk-UA" sz="1300" dirty="0"/>
              <a:t>–</a:t>
            </a:r>
            <a:r>
              <a:rPr lang="uk-UA" sz="1300" b="1" dirty="0"/>
              <a:t>1,4 тис. осіб </a:t>
            </a:r>
            <a:r>
              <a:rPr lang="uk-UA" sz="1300" dirty="0" smtClean="0"/>
              <a:t>(на підконтрольній Уряду України території).</a:t>
            </a:r>
          </a:p>
          <a:p>
            <a:r>
              <a:rPr lang="uk-UA" sz="1400" dirty="0" smtClean="0"/>
              <a:t>Частка в структурі реалізації промислової продукції області  – 17,2</a:t>
            </a:r>
            <a:r>
              <a:rPr lang="en-US" sz="1400" dirty="0" smtClean="0"/>
              <a:t> </a:t>
            </a:r>
            <a:r>
              <a:rPr lang="ru-RU" sz="1400" dirty="0" smtClean="0"/>
              <a:t>%.</a:t>
            </a:r>
            <a:endParaRPr lang="uk-UA" sz="1400" dirty="0" smtClean="0"/>
          </a:p>
          <a:p>
            <a:endParaRPr lang="uk-UA" sz="1300" i="1" dirty="0" smtClean="0"/>
          </a:p>
          <a:p>
            <a:r>
              <a:rPr lang="uk-UA" sz="1300" i="1" dirty="0" smtClean="0"/>
              <a:t> </a:t>
            </a:r>
            <a:r>
              <a:rPr lang="uk-UA" sz="1300" b="1" dirty="0" smtClean="0"/>
              <a:t>Виробництво хімічних  речовин і хімічної продукції</a:t>
            </a:r>
            <a:endParaRPr lang="uk-UA" sz="1300" dirty="0" smtClean="0"/>
          </a:p>
          <a:p>
            <a:r>
              <a:rPr lang="uk-UA" sz="1300" b="1" dirty="0" smtClean="0"/>
              <a:t> </a:t>
            </a:r>
            <a:r>
              <a:rPr lang="uk-UA" sz="1300" dirty="0" smtClean="0"/>
              <a:t>Основними підприємствами галузі є: ПрАТ "Сєвєродонецьке об'єднання "Азот",  ТОВ СП "</a:t>
            </a:r>
            <a:r>
              <a:rPr lang="uk-UA" sz="1300" dirty="0" err="1" smtClean="0"/>
              <a:t>Укрзовніштрейдінвест</a:t>
            </a:r>
            <a:r>
              <a:rPr lang="uk-UA" sz="1300" dirty="0" smtClean="0"/>
              <a:t>", ТОВ "</a:t>
            </a:r>
            <a:r>
              <a:rPr lang="uk-UA" sz="1300" dirty="0" err="1" smtClean="0"/>
              <a:t>Рубіжанський</a:t>
            </a:r>
            <a:r>
              <a:rPr lang="uk-UA" sz="1300" dirty="0" smtClean="0"/>
              <a:t> трубний завод", ДП "Хімічний завод "Південний", РКХЗ "Зоря", ТОВ НВП "Зоря". </a:t>
            </a:r>
          </a:p>
          <a:p>
            <a:r>
              <a:rPr lang="uk-UA" sz="1300" b="1" dirty="0"/>
              <a:t>Кількість працюючих</a:t>
            </a:r>
            <a:r>
              <a:rPr lang="uk-UA" sz="1300" dirty="0"/>
              <a:t> – </a:t>
            </a:r>
            <a:r>
              <a:rPr lang="uk-UA" sz="1300" b="1" dirty="0" smtClean="0"/>
              <a:t>9,6</a:t>
            </a:r>
            <a:r>
              <a:rPr lang="uk-UA" sz="1300" dirty="0" smtClean="0"/>
              <a:t> </a:t>
            </a:r>
            <a:r>
              <a:rPr lang="uk-UA" sz="1300" b="1" dirty="0"/>
              <a:t>тис. </a:t>
            </a:r>
            <a:r>
              <a:rPr lang="uk-UA" sz="1300" b="1" dirty="0" smtClean="0"/>
              <a:t>осіб</a:t>
            </a:r>
            <a:r>
              <a:rPr lang="uk-UA" sz="1300" b="1" dirty="0"/>
              <a:t>.</a:t>
            </a:r>
            <a:endParaRPr lang="uk-UA" sz="1300" dirty="0" smtClean="0"/>
          </a:p>
          <a:p>
            <a:r>
              <a:rPr lang="uk-UA" sz="1400" dirty="0" smtClean="0"/>
              <a:t>Частка в структурі реалізації промислової продукції області  - 8,7</a:t>
            </a:r>
            <a:r>
              <a:rPr lang="en-US" sz="1400" dirty="0" smtClean="0"/>
              <a:t> </a:t>
            </a:r>
            <a:r>
              <a:rPr lang="ru-RU" sz="1400" dirty="0" smtClean="0"/>
              <a:t>%.</a:t>
            </a:r>
            <a:endParaRPr lang="uk-UA" sz="1400" dirty="0" smtClean="0"/>
          </a:p>
          <a:p>
            <a:endParaRPr lang="uk-UA" sz="1300" dirty="0" smtClean="0"/>
          </a:p>
          <a:p>
            <a:r>
              <a:rPr lang="uk-UA" sz="1300" b="1" dirty="0" smtClean="0"/>
              <a:t>Машинобудування</a:t>
            </a:r>
            <a:endParaRPr lang="uk-UA" sz="1300" dirty="0" smtClean="0"/>
          </a:p>
          <a:p>
            <a:r>
              <a:rPr lang="uk-UA" sz="1300" dirty="0" smtClean="0"/>
              <a:t>Найбільші підприємства цієї галузі знаходяться на окупованих територіях області.</a:t>
            </a:r>
          </a:p>
          <a:p>
            <a:r>
              <a:rPr lang="uk-UA" sz="1300" dirty="0" smtClean="0"/>
              <a:t>Питома вага продукції машинобудування підприємств підконтрольної Україні території у загальному обсязі реалізації продукції промислового комплексу  </a:t>
            </a:r>
            <a:r>
              <a:rPr lang="uk-UA" sz="1200" dirty="0" smtClean="0"/>
              <a:t>складає 5</a:t>
            </a:r>
            <a:r>
              <a:rPr lang="uk-UA" sz="1300" b="1" dirty="0" smtClean="0"/>
              <a:t>,1 %.</a:t>
            </a:r>
          </a:p>
          <a:p>
            <a:r>
              <a:rPr lang="uk-UA" sz="1400" b="1" dirty="0"/>
              <a:t>Кількість працюючих</a:t>
            </a:r>
            <a:r>
              <a:rPr lang="uk-UA" sz="1400" dirty="0"/>
              <a:t> – </a:t>
            </a:r>
            <a:r>
              <a:rPr lang="uk-UA" sz="1400" b="1" dirty="0" smtClean="0"/>
              <a:t>10,8 </a:t>
            </a:r>
            <a:r>
              <a:rPr lang="uk-UA" sz="1400" b="1" dirty="0"/>
              <a:t>тис. </a:t>
            </a:r>
            <a:r>
              <a:rPr lang="uk-UA" sz="1400" b="1" dirty="0" smtClean="0"/>
              <a:t>осіб.</a:t>
            </a:r>
            <a:endParaRPr lang="uk-UA" sz="1300" dirty="0" smtClean="0"/>
          </a:p>
        </p:txBody>
      </p:sp>
      <p:sp>
        <p:nvSpPr>
          <p:cNvPr id="6" name="Содержимое 5"/>
          <p:cNvSpPr>
            <a:spLocks noGrp="1"/>
          </p:cNvSpPr>
          <p:nvPr>
            <p:ph sz="quarter" idx="4"/>
          </p:nvPr>
        </p:nvSpPr>
        <p:spPr>
          <a:xfrm>
            <a:off x="3501008" y="571472"/>
            <a:ext cx="3356991" cy="8572528"/>
          </a:xfrm>
        </p:spPr>
        <p:txBody>
          <a:bodyPr>
            <a:normAutofit lnSpcReduction="10000"/>
          </a:bodyPr>
          <a:lstStyle/>
          <a:p>
            <a:pPr>
              <a:buNone/>
            </a:pPr>
            <a:endParaRPr lang="ru-RU" b="1" dirty="0" smtClean="0"/>
          </a:p>
          <a:p>
            <a:pPr>
              <a:buNone/>
            </a:pPr>
            <a:r>
              <a:rPr lang="uk-UA" sz="1400" b="1" dirty="0" err="1" smtClean="0"/>
              <a:t>Industry</a:t>
            </a:r>
            <a:endParaRPr lang="uk-UA" sz="1400" dirty="0" smtClean="0"/>
          </a:p>
          <a:p>
            <a:pPr marL="185738" indent="0">
              <a:buNone/>
            </a:pPr>
            <a:r>
              <a:rPr lang="uk-UA" sz="1400" b="1" dirty="0" err="1" smtClean="0"/>
              <a:t>Metallurgical</a:t>
            </a:r>
            <a:r>
              <a:rPr lang="en-US" sz="1400" b="1" dirty="0" smtClean="0"/>
              <a:t> p</a:t>
            </a:r>
            <a:r>
              <a:rPr lang="uk-UA" sz="1400" b="1" dirty="0" err="1" smtClean="0"/>
              <a:t>roduction</a:t>
            </a:r>
            <a:r>
              <a:rPr lang="uk-UA" sz="1400" b="1" dirty="0" smtClean="0"/>
              <a:t>, </a:t>
            </a:r>
            <a:r>
              <a:rPr lang="uk-UA" sz="1400" b="1" dirty="0" err="1" smtClean="0"/>
              <a:t>manufacture</a:t>
            </a:r>
            <a:endParaRPr lang="uk-UA" sz="1400" dirty="0" smtClean="0"/>
          </a:p>
          <a:p>
            <a:pPr>
              <a:buNone/>
            </a:pPr>
            <a:r>
              <a:rPr lang="uk-UA" sz="1400" b="1" dirty="0" err="1" smtClean="0"/>
              <a:t>of</a:t>
            </a:r>
            <a:r>
              <a:rPr lang="uk-UA" sz="1400" b="1" dirty="0" smtClean="0"/>
              <a:t> ready-</a:t>
            </a:r>
            <a:r>
              <a:rPr lang="uk-UA" sz="1400" b="1" dirty="0" err="1" smtClean="0"/>
              <a:t>made</a:t>
            </a:r>
            <a:r>
              <a:rPr lang="uk-UA" sz="1400" b="1" dirty="0" smtClean="0"/>
              <a:t> </a:t>
            </a:r>
            <a:r>
              <a:rPr lang="uk-UA" sz="1400" b="1" dirty="0" err="1" smtClean="0"/>
              <a:t>metal</a:t>
            </a:r>
            <a:r>
              <a:rPr lang="uk-UA" sz="1400" b="1" dirty="0" smtClean="0"/>
              <a:t> </a:t>
            </a:r>
            <a:r>
              <a:rPr lang="uk-UA" sz="1400" b="1" dirty="0" err="1" smtClean="0"/>
              <a:t>products</a:t>
            </a:r>
            <a:endParaRPr lang="uk-UA" sz="1400" dirty="0" smtClean="0"/>
          </a:p>
          <a:p>
            <a:pPr>
              <a:buNone/>
            </a:pPr>
            <a:r>
              <a:rPr lang="uk-UA" sz="1400" dirty="0" err="1" smtClean="0"/>
              <a:t>Specific</a:t>
            </a:r>
            <a:r>
              <a:rPr lang="uk-UA" sz="1400" dirty="0" smtClean="0"/>
              <a:t> </a:t>
            </a:r>
            <a:r>
              <a:rPr lang="uk-UA" sz="1400" dirty="0" err="1" smtClean="0"/>
              <a:t>weight</a:t>
            </a:r>
            <a:r>
              <a:rPr lang="uk-UA" sz="1400" dirty="0" smtClean="0"/>
              <a:t> </a:t>
            </a:r>
            <a:r>
              <a:rPr lang="uk-UA" sz="1400" dirty="0" err="1" smtClean="0"/>
              <a:t>of</a:t>
            </a:r>
            <a:r>
              <a:rPr lang="uk-UA" sz="1400" dirty="0" smtClean="0"/>
              <a:t> </a:t>
            </a:r>
            <a:r>
              <a:rPr lang="uk-UA" sz="1400" dirty="0" err="1" smtClean="0"/>
              <a:t>industry</a:t>
            </a:r>
            <a:r>
              <a:rPr lang="uk-UA" sz="1400" dirty="0" smtClean="0"/>
              <a:t> </a:t>
            </a:r>
            <a:r>
              <a:rPr lang="uk-UA" sz="1400" dirty="0" err="1" smtClean="0"/>
              <a:t>on</a:t>
            </a:r>
            <a:r>
              <a:rPr lang="uk-UA" sz="1400" dirty="0" smtClean="0"/>
              <a:t> </a:t>
            </a:r>
            <a:r>
              <a:rPr lang="uk-UA" sz="1400" dirty="0" err="1" smtClean="0"/>
              <a:t>territory</a:t>
            </a:r>
            <a:endParaRPr lang="uk-UA" sz="1400" dirty="0" smtClean="0"/>
          </a:p>
          <a:p>
            <a:pPr>
              <a:buNone/>
            </a:pPr>
            <a:r>
              <a:rPr lang="uk-UA" sz="1400" dirty="0" err="1" smtClean="0"/>
              <a:t>controlled</a:t>
            </a:r>
            <a:r>
              <a:rPr lang="uk-UA" sz="1400" dirty="0" smtClean="0"/>
              <a:t> </a:t>
            </a:r>
            <a:r>
              <a:rPr lang="uk-UA" sz="1400" dirty="0" err="1" smtClean="0"/>
              <a:t>by</a:t>
            </a:r>
            <a:r>
              <a:rPr lang="uk-UA" sz="1400" dirty="0" smtClean="0"/>
              <a:t> </a:t>
            </a:r>
            <a:r>
              <a:rPr lang="uk-UA" sz="1400" dirty="0" err="1" smtClean="0"/>
              <a:t>Ukraine</a:t>
            </a:r>
            <a:r>
              <a:rPr lang="uk-UA" sz="1400" dirty="0" smtClean="0"/>
              <a:t> </a:t>
            </a:r>
            <a:r>
              <a:rPr lang="uk-UA" sz="1400" dirty="0" err="1" smtClean="0"/>
              <a:t>does</a:t>
            </a:r>
            <a:r>
              <a:rPr lang="uk-UA" sz="1400" dirty="0" smtClean="0"/>
              <a:t> </a:t>
            </a:r>
            <a:r>
              <a:rPr lang="uk-UA" sz="1400" dirty="0" err="1" smtClean="0"/>
              <a:t>not</a:t>
            </a:r>
            <a:r>
              <a:rPr lang="uk-UA" sz="1400" dirty="0" smtClean="0"/>
              <a:t> </a:t>
            </a:r>
            <a:r>
              <a:rPr lang="uk-UA" sz="1400" dirty="0" err="1" smtClean="0"/>
              <a:t>exceed</a:t>
            </a:r>
            <a:endParaRPr lang="uk-UA" sz="1400" dirty="0" smtClean="0"/>
          </a:p>
          <a:p>
            <a:pPr>
              <a:buNone/>
            </a:pPr>
            <a:r>
              <a:rPr lang="uk-UA" sz="1400" dirty="0" smtClean="0"/>
              <a:t>1.0 %. </a:t>
            </a:r>
            <a:r>
              <a:rPr lang="uk-UA" sz="1400" dirty="0" err="1" smtClean="0"/>
              <a:t>Metallurgical</a:t>
            </a:r>
            <a:r>
              <a:rPr lang="uk-UA" sz="1400" dirty="0" smtClean="0"/>
              <a:t> </a:t>
            </a:r>
            <a:r>
              <a:rPr lang="uk-UA" sz="1400" dirty="0" err="1" smtClean="0"/>
              <a:t>industry</a:t>
            </a:r>
            <a:r>
              <a:rPr lang="uk-UA" sz="1400" dirty="0" smtClean="0"/>
              <a:t> </a:t>
            </a:r>
            <a:r>
              <a:rPr lang="uk-UA" sz="1400" dirty="0" err="1" smtClean="0"/>
              <a:t>is</a:t>
            </a:r>
            <a:endParaRPr lang="uk-UA" sz="1400" dirty="0" smtClean="0"/>
          </a:p>
          <a:p>
            <a:pPr>
              <a:buNone/>
            </a:pPr>
            <a:r>
              <a:rPr lang="uk-UA" sz="1400" dirty="0" err="1" smtClean="0"/>
              <a:t>represented</a:t>
            </a:r>
            <a:r>
              <a:rPr lang="uk-UA" sz="1400" dirty="0" smtClean="0"/>
              <a:t> </a:t>
            </a:r>
            <a:r>
              <a:rPr lang="uk-UA" sz="1400" dirty="0" err="1" smtClean="0"/>
              <a:t>by</a:t>
            </a:r>
            <a:r>
              <a:rPr lang="uk-UA" sz="1400" dirty="0" smtClean="0"/>
              <a:t> </a:t>
            </a:r>
            <a:r>
              <a:rPr lang="uk-UA" sz="1400" dirty="0" err="1" smtClean="0"/>
              <a:t>small</a:t>
            </a:r>
            <a:r>
              <a:rPr lang="uk-UA" sz="1400" dirty="0" smtClean="0"/>
              <a:t> </a:t>
            </a:r>
            <a:r>
              <a:rPr lang="uk-UA" sz="1400" dirty="0" err="1" smtClean="0"/>
              <a:t>quantity</a:t>
            </a:r>
            <a:r>
              <a:rPr lang="uk-UA" sz="1400" dirty="0" smtClean="0"/>
              <a:t> </a:t>
            </a:r>
            <a:r>
              <a:rPr lang="uk-UA" sz="1400" dirty="0" err="1" smtClean="0"/>
              <a:t>of</a:t>
            </a:r>
            <a:endParaRPr lang="uk-UA" sz="1400" dirty="0" smtClean="0"/>
          </a:p>
          <a:p>
            <a:pPr>
              <a:buNone/>
            </a:pPr>
            <a:r>
              <a:rPr lang="uk-UA" sz="1400" dirty="0" err="1" smtClean="0"/>
              <a:t>fabricating</a:t>
            </a:r>
            <a:r>
              <a:rPr lang="uk-UA" sz="1400" dirty="0" smtClean="0"/>
              <a:t> </a:t>
            </a:r>
            <a:r>
              <a:rPr lang="uk-UA" sz="1400" dirty="0" err="1" smtClean="0"/>
              <a:t>works</a:t>
            </a:r>
            <a:r>
              <a:rPr lang="uk-UA" sz="1400" dirty="0" smtClean="0"/>
              <a:t>.</a:t>
            </a:r>
          </a:p>
          <a:p>
            <a:pPr>
              <a:buNone/>
            </a:pPr>
            <a:r>
              <a:rPr lang="uk-UA" sz="1400" b="1" dirty="0" err="1" smtClean="0"/>
              <a:t>Number</a:t>
            </a:r>
            <a:r>
              <a:rPr lang="uk-UA" sz="1400" b="1" dirty="0" smtClean="0"/>
              <a:t> </a:t>
            </a:r>
            <a:r>
              <a:rPr lang="uk-UA" sz="1400" b="1" dirty="0" err="1" smtClean="0"/>
              <a:t>of</a:t>
            </a:r>
            <a:r>
              <a:rPr lang="uk-UA" sz="1400" b="1" dirty="0" smtClean="0"/>
              <a:t> </a:t>
            </a:r>
            <a:r>
              <a:rPr lang="uk-UA" sz="1400" b="1" dirty="0" err="1" smtClean="0"/>
              <a:t>workers</a:t>
            </a:r>
            <a:r>
              <a:rPr lang="uk-UA" sz="1400" b="1" dirty="0" smtClean="0"/>
              <a:t> </a:t>
            </a:r>
            <a:r>
              <a:rPr lang="uk-UA" sz="1400" dirty="0" smtClean="0"/>
              <a:t>- 1.4 </a:t>
            </a:r>
            <a:r>
              <a:rPr lang="uk-UA" sz="1400" dirty="0" err="1" smtClean="0"/>
              <a:t>thsd</a:t>
            </a:r>
            <a:r>
              <a:rPr lang="uk-UA" sz="1400" dirty="0" smtClean="0"/>
              <a:t>. </a:t>
            </a:r>
            <a:r>
              <a:rPr lang="uk-UA" sz="1400" dirty="0" err="1" smtClean="0"/>
              <a:t>people</a:t>
            </a:r>
            <a:endParaRPr lang="uk-UA" sz="1400" dirty="0" smtClean="0"/>
          </a:p>
          <a:p>
            <a:pPr>
              <a:buNone/>
            </a:pPr>
            <a:r>
              <a:rPr lang="uk-UA" sz="1400" dirty="0" smtClean="0"/>
              <a:t>(</a:t>
            </a:r>
            <a:r>
              <a:rPr lang="uk-UA" sz="1400" dirty="0" err="1" smtClean="0"/>
              <a:t>on</a:t>
            </a:r>
            <a:r>
              <a:rPr lang="uk-UA" sz="1400" dirty="0" smtClean="0"/>
              <a:t> </a:t>
            </a:r>
            <a:r>
              <a:rPr lang="uk-UA" sz="1400" dirty="0" err="1" smtClean="0"/>
              <a:t>the</a:t>
            </a:r>
            <a:r>
              <a:rPr lang="uk-UA" sz="1400" dirty="0" smtClean="0"/>
              <a:t> </a:t>
            </a:r>
            <a:r>
              <a:rPr lang="uk-UA" sz="1400" dirty="0" err="1" smtClean="0"/>
              <a:t>territory</a:t>
            </a:r>
            <a:r>
              <a:rPr lang="uk-UA" sz="1400" dirty="0" smtClean="0"/>
              <a:t> </a:t>
            </a:r>
            <a:r>
              <a:rPr lang="uk-UA" sz="1400" dirty="0" err="1" smtClean="0"/>
              <a:t>controlled</a:t>
            </a:r>
            <a:r>
              <a:rPr lang="uk-UA" sz="1400" dirty="0" smtClean="0"/>
              <a:t> </a:t>
            </a:r>
            <a:r>
              <a:rPr lang="uk-UA" sz="1400" dirty="0" err="1" smtClean="0"/>
              <a:t>by</a:t>
            </a:r>
            <a:r>
              <a:rPr lang="uk-UA" sz="1400" dirty="0" smtClean="0"/>
              <a:t> </a:t>
            </a:r>
            <a:r>
              <a:rPr lang="uk-UA" sz="1400" dirty="0" err="1" smtClean="0"/>
              <a:t>the</a:t>
            </a:r>
            <a:endParaRPr lang="uk-UA" sz="1400" dirty="0" smtClean="0"/>
          </a:p>
          <a:p>
            <a:pPr>
              <a:buNone/>
            </a:pPr>
            <a:r>
              <a:rPr lang="uk-UA" sz="1400" dirty="0" err="1" smtClean="0"/>
              <a:t>Government</a:t>
            </a:r>
            <a:r>
              <a:rPr lang="uk-UA" sz="1400" dirty="0" smtClean="0"/>
              <a:t> </a:t>
            </a:r>
            <a:r>
              <a:rPr lang="uk-UA" sz="1400" dirty="0" err="1" smtClean="0"/>
              <a:t>of</a:t>
            </a:r>
            <a:r>
              <a:rPr lang="uk-UA" sz="1400" dirty="0" smtClean="0"/>
              <a:t> </a:t>
            </a:r>
            <a:r>
              <a:rPr lang="uk-UA" sz="1400" dirty="0" err="1" smtClean="0"/>
              <a:t>Ukraine</a:t>
            </a:r>
            <a:r>
              <a:rPr lang="uk-UA" sz="1400" dirty="0" smtClean="0"/>
              <a:t>).</a:t>
            </a:r>
          </a:p>
          <a:p>
            <a:pPr marL="180975" indent="0">
              <a:buNone/>
            </a:pPr>
            <a:r>
              <a:rPr lang="en-US" sz="1400" dirty="0" smtClean="0"/>
              <a:t>Share of sales pattern in industrial products of region  - 17,2 % </a:t>
            </a:r>
            <a:endParaRPr lang="uk-UA" sz="1400" dirty="0" smtClean="0"/>
          </a:p>
          <a:p>
            <a:pPr>
              <a:buNone/>
            </a:pPr>
            <a:r>
              <a:rPr lang="uk-UA" sz="1400" b="1" dirty="0" err="1" smtClean="0"/>
              <a:t>Manufacture</a:t>
            </a:r>
            <a:r>
              <a:rPr lang="uk-UA" sz="1400" b="1" dirty="0" smtClean="0"/>
              <a:t> </a:t>
            </a:r>
            <a:r>
              <a:rPr lang="uk-UA" sz="1400" b="1" dirty="0" err="1" smtClean="0"/>
              <a:t>of</a:t>
            </a:r>
            <a:r>
              <a:rPr lang="uk-UA" sz="1400" b="1" dirty="0" smtClean="0"/>
              <a:t> </a:t>
            </a:r>
            <a:r>
              <a:rPr lang="uk-UA" sz="1400" b="1" dirty="0" err="1" smtClean="0"/>
              <a:t>chemicals</a:t>
            </a:r>
            <a:r>
              <a:rPr lang="uk-UA" sz="1400" b="1" dirty="0" smtClean="0"/>
              <a:t> </a:t>
            </a:r>
            <a:r>
              <a:rPr lang="uk-UA" sz="1400" b="1" dirty="0" err="1" smtClean="0"/>
              <a:t>and</a:t>
            </a:r>
            <a:r>
              <a:rPr lang="uk-UA" sz="1400" b="1" dirty="0" smtClean="0"/>
              <a:t> </a:t>
            </a:r>
            <a:r>
              <a:rPr lang="uk-UA" sz="1400" b="1" dirty="0" err="1" smtClean="0"/>
              <a:t>chemical</a:t>
            </a:r>
            <a:endParaRPr lang="uk-UA" sz="1400" dirty="0" smtClean="0"/>
          </a:p>
          <a:p>
            <a:pPr>
              <a:buNone/>
            </a:pPr>
            <a:r>
              <a:rPr lang="uk-UA" sz="1400" b="1" dirty="0" err="1" smtClean="0"/>
              <a:t>products</a:t>
            </a:r>
            <a:endParaRPr lang="uk-UA" sz="1400" dirty="0" smtClean="0"/>
          </a:p>
          <a:p>
            <a:pPr>
              <a:buNone/>
            </a:pPr>
            <a:r>
              <a:rPr lang="uk-UA" sz="1400" dirty="0" err="1" smtClean="0"/>
              <a:t>The</a:t>
            </a:r>
            <a:r>
              <a:rPr lang="uk-UA" sz="1400" dirty="0" smtClean="0"/>
              <a:t> </a:t>
            </a:r>
            <a:r>
              <a:rPr lang="uk-UA" sz="1400" dirty="0" err="1" smtClean="0"/>
              <a:t>main</a:t>
            </a:r>
            <a:r>
              <a:rPr lang="uk-UA" sz="1400" dirty="0" smtClean="0"/>
              <a:t> </a:t>
            </a:r>
            <a:r>
              <a:rPr lang="uk-UA" sz="1400" dirty="0" err="1" smtClean="0"/>
              <a:t>enterprises</a:t>
            </a:r>
            <a:r>
              <a:rPr lang="uk-UA" sz="1400" dirty="0" smtClean="0"/>
              <a:t> </a:t>
            </a:r>
            <a:r>
              <a:rPr lang="uk-UA" sz="1400" dirty="0" err="1" smtClean="0"/>
              <a:t>of</a:t>
            </a:r>
            <a:r>
              <a:rPr lang="uk-UA" sz="1400" dirty="0" smtClean="0"/>
              <a:t> </a:t>
            </a:r>
            <a:r>
              <a:rPr lang="uk-UA" sz="1400" dirty="0" err="1" smtClean="0"/>
              <a:t>the</a:t>
            </a:r>
            <a:r>
              <a:rPr lang="uk-UA" sz="1400" dirty="0" smtClean="0"/>
              <a:t> </a:t>
            </a:r>
            <a:r>
              <a:rPr lang="uk-UA" sz="1400" dirty="0" err="1" smtClean="0"/>
              <a:t>industry</a:t>
            </a:r>
            <a:r>
              <a:rPr lang="uk-UA" sz="1400" dirty="0" smtClean="0"/>
              <a:t> </a:t>
            </a:r>
            <a:r>
              <a:rPr lang="uk-UA" sz="1400" dirty="0" err="1" smtClean="0"/>
              <a:t>are</a:t>
            </a:r>
            <a:r>
              <a:rPr lang="uk-UA" sz="1400" dirty="0" smtClean="0"/>
              <a:t>:</a:t>
            </a:r>
          </a:p>
          <a:p>
            <a:pPr>
              <a:buNone/>
            </a:pPr>
            <a:r>
              <a:rPr lang="uk-UA" sz="1400" dirty="0" smtClean="0"/>
              <a:t>PJSC "</a:t>
            </a:r>
            <a:r>
              <a:rPr lang="uk-UA" sz="1400" dirty="0" err="1" smtClean="0"/>
              <a:t>Severodonetsk</a:t>
            </a:r>
            <a:r>
              <a:rPr lang="uk-UA" sz="1400" dirty="0" smtClean="0"/>
              <a:t> </a:t>
            </a:r>
            <a:r>
              <a:rPr lang="uk-UA" sz="1400" dirty="0" err="1" smtClean="0"/>
              <a:t>association</a:t>
            </a:r>
            <a:r>
              <a:rPr lang="uk-UA" sz="1400" dirty="0" smtClean="0"/>
              <a:t> "</a:t>
            </a:r>
            <a:r>
              <a:rPr lang="uk-UA" sz="1400" dirty="0" err="1" smtClean="0"/>
              <a:t>Azot</a:t>
            </a:r>
            <a:r>
              <a:rPr lang="uk-UA" sz="1400" dirty="0" smtClean="0"/>
              <a:t>",</a:t>
            </a:r>
          </a:p>
          <a:p>
            <a:pPr>
              <a:buNone/>
            </a:pPr>
            <a:r>
              <a:rPr lang="uk-UA" sz="1400" dirty="0" smtClean="0"/>
              <a:t>LLC JV </a:t>
            </a:r>
            <a:r>
              <a:rPr lang="uk-UA" sz="1400" dirty="0" err="1" smtClean="0"/>
              <a:t>Ukrzovnishtreidinvest</a:t>
            </a:r>
            <a:r>
              <a:rPr lang="uk-UA" sz="1400" dirty="0" smtClean="0"/>
              <a:t>", LLC</a:t>
            </a:r>
          </a:p>
          <a:p>
            <a:pPr>
              <a:buNone/>
            </a:pPr>
            <a:r>
              <a:rPr lang="uk-UA" sz="1400" dirty="0" err="1" smtClean="0"/>
              <a:t>“Rubizhne</a:t>
            </a:r>
            <a:r>
              <a:rPr lang="uk-UA" sz="1400" dirty="0" smtClean="0"/>
              <a:t> </a:t>
            </a:r>
            <a:r>
              <a:rPr lang="uk-UA" sz="1400" dirty="0" err="1" smtClean="0"/>
              <a:t>pipe</a:t>
            </a:r>
            <a:r>
              <a:rPr lang="uk-UA" sz="1400" dirty="0" smtClean="0"/>
              <a:t> </a:t>
            </a:r>
            <a:r>
              <a:rPr lang="uk-UA" sz="1400" dirty="0" err="1" smtClean="0"/>
              <a:t>works</a:t>
            </a:r>
            <a:r>
              <a:rPr lang="uk-UA" sz="1400" dirty="0" smtClean="0"/>
              <a:t>" SC </a:t>
            </a:r>
            <a:r>
              <a:rPr lang="uk-UA" sz="1400" dirty="0" err="1" smtClean="0"/>
              <a:t>“Chemical</a:t>
            </a:r>
            <a:endParaRPr lang="uk-UA" sz="1400" dirty="0" smtClean="0"/>
          </a:p>
          <a:p>
            <a:pPr marL="180975" indent="0">
              <a:buNone/>
            </a:pPr>
            <a:r>
              <a:rPr lang="uk-UA" sz="1400" dirty="0" err="1" smtClean="0"/>
              <a:t>plant</a:t>
            </a:r>
            <a:r>
              <a:rPr lang="uk-UA" sz="1400" dirty="0" smtClean="0"/>
              <a:t> "</a:t>
            </a:r>
            <a:r>
              <a:rPr lang="uk-UA" sz="1400" dirty="0" err="1" smtClean="0"/>
              <a:t>Pivdennyi</a:t>
            </a:r>
            <a:r>
              <a:rPr lang="uk-UA" sz="1400" dirty="0" smtClean="0"/>
              <a:t>" RKHZ "</a:t>
            </a:r>
            <a:r>
              <a:rPr lang="uk-UA" sz="1400" dirty="0" err="1" smtClean="0"/>
              <a:t>Zor</a:t>
            </a:r>
            <a:r>
              <a:rPr lang="en-US" sz="1400" dirty="0" err="1" smtClean="0"/>
              <a:t>i</a:t>
            </a:r>
            <a:r>
              <a:rPr lang="uk-UA" sz="1400" dirty="0" smtClean="0"/>
              <a:t>a" LLC</a:t>
            </a:r>
            <a:r>
              <a:rPr lang="en-US" sz="1400" dirty="0" smtClean="0"/>
              <a:t> </a:t>
            </a:r>
            <a:r>
              <a:rPr lang="uk-UA" sz="1400" dirty="0" smtClean="0"/>
              <a:t>SPE</a:t>
            </a:r>
            <a:r>
              <a:rPr lang="en-US" sz="1400" dirty="0" smtClean="0"/>
              <a:t> </a:t>
            </a:r>
            <a:r>
              <a:rPr lang="uk-UA" sz="1400" dirty="0" smtClean="0"/>
              <a:t>"</a:t>
            </a:r>
            <a:r>
              <a:rPr lang="uk-UA" sz="1400" dirty="0" err="1" smtClean="0"/>
              <a:t>Zoria</a:t>
            </a:r>
            <a:r>
              <a:rPr lang="uk-UA" sz="1400" dirty="0" smtClean="0"/>
              <a:t>".</a:t>
            </a:r>
          </a:p>
          <a:p>
            <a:pPr>
              <a:buNone/>
            </a:pPr>
            <a:r>
              <a:rPr lang="uk-UA" sz="1400" b="1" dirty="0" err="1" smtClean="0"/>
              <a:t>Number</a:t>
            </a:r>
            <a:r>
              <a:rPr lang="uk-UA" sz="1400" b="1" dirty="0" smtClean="0"/>
              <a:t> </a:t>
            </a:r>
            <a:r>
              <a:rPr lang="uk-UA" sz="1400" b="1" dirty="0" err="1" smtClean="0"/>
              <a:t>of</a:t>
            </a:r>
            <a:r>
              <a:rPr lang="uk-UA" sz="1400" b="1" dirty="0" smtClean="0"/>
              <a:t> </a:t>
            </a:r>
            <a:r>
              <a:rPr lang="uk-UA" sz="1400" b="1" dirty="0" err="1" smtClean="0"/>
              <a:t>workers</a:t>
            </a:r>
            <a:r>
              <a:rPr lang="uk-UA" sz="1400" b="1" dirty="0" smtClean="0"/>
              <a:t> - </a:t>
            </a:r>
            <a:r>
              <a:rPr lang="en-US" sz="1400" b="1" dirty="0" smtClean="0"/>
              <a:t>9</a:t>
            </a:r>
            <a:r>
              <a:rPr lang="uk-UA" sz="1400" b="1" dirty="0" smtClean="0"/>
              <a:t>,</a:t>
            </a:r>
            <a:r>
              <a:rPr lang="en-US" sz="1400" b="1" dirty="0" smtClean="0"/>
              <a:t>6</a:t>
            </a:r>
            <a:r>
              <a:rPr lang="uk-UA" sz="1400" b="1" dirty="0" smtClean="0"/>
              <a:t> </a:t>
            </a:r>
            <a:r>
              <a:rPr lang="uk-UA" sz="1400" b="1" dirty="0" err="1" smtClean="0"/>
              <a:t>thsd</a:t>
            </a:r>
            <a:r>
              <a:rPr lang="uk-UA" sz="1400" b="1" dirty="0" smtClean="0"/>
              <a:t>. </a:t>
            </a:r>
            <a:r>
              <a:rPr lang="en-US" sz="1400" b="1" dirty="0" smtClean="0"/>
              <a:t>p</a:t>
            </a:r>
            <a:r>
              <a:rPr lang="uk-UA" sz="1400" b="1" dirty="0" err="1" smtClean="0"/>
              <a:t>eople</a:t>
            </a:r>
            <a:r>
              <a:rPr lang="uk-UA" sz="1400" b="1" dirty="0" smtClean="0"/>
              <a:t>.</a:t>
            </a:r>
            <a:endParaRPr lang="uk-UA" sz="1400" dirty="0" smtClean="0"/>
          </a:p>
          <a:p>
            <a:pPr marL="137160" indent="0">
              <a:buNone/>
            </a:pPr>
            <a:r>
              <a:rPr lang="en-US" sz="1400" dirty="0"/>
              <a:t>Share of sales pattern in industrial products of </a:t>
            </a:r>
            <a:r>
              <a:rPr lang="en-US" sz="1400" dirty="0" smtClean="0"/>
              <a:t>region – 8,7 %</a:t>
            </a:r>
            <a:endParaRPr lang="en-US" sz="1400" dirty="0"/>
          </a:p>
          <a:p>
            <a:pPr>
              <a:buNone/>
            </a:pPr>
            <a:r>
              <a:rPr lang="uk-UA" sz="1400" b="1" dirty="0" err="1" smtClean="0"/>
              <a:t>Engineering</a:t>
            </a:r>
            <a:endParaRPr lang="uk-UA" sz="1400" dirty="0" smtClean="0"/>
          </a:p>
          <a:p>
            <a:pPr marL="180975" indent="0">
              <a:buNone/>
            </a:pPr>
            <a:r>
              <a:rPr lang="en-US" sz="1400" dirty="0" smtClean="0"/>
              <a:t>Largest enterprises of this sector  are on the occupied territory.</a:t>
            </a:r>
          </a:p>
          <a:p>
            <a:pPr marL="180975" indent="0">
              <a:buNone/>
            </a:pPr>
            <a:r>
              <a:rPr lang="uk-UA" sz="1400" dirty="0" err="1" smtClean="0"/>
              <a:t>Specific</a:t>
            </a:r>
            <a:r>
              <a:rPr lang="uk-UA" sz="1400" dirty="0" smtClean="0"/>
              <a:t> </a:t>
            </a:r>
            <a:r>
              <a:rPr lang="uk-UA" sz="1400" dirty="0" err="1" smtClean="0"/>
              <a:t>weight</a:t>
            </a:r>
            <a:r>
              <a:rPr lang="uk-UA" sz="1400" dirty="0" smtClean="0"/>
              <a:t> </a:t>
            </a:r>
            <a:r>
              <a:rPr lang="uk-UA" sz="1400" dirty="0" err="1" smtClean="0"/>
              <a:t>of</a:t>
            </a:r>
            <a:r>
              <a:rPr lang="en-US" sz="1400" dirty="0"/>
              <a:t> </a:t>
            </a:r>
            <a:r>
              <a:rPr lang="en-US" sz="1400" dirty="0" smtClean="0"/>
              <a:t>enterprises’</a:t>
            </a:r>
            <a:r>
              <a:rPr lang="uk-UA" sz="1400" dirty="0" err="1" smtClean="0"/>
              <a:t>engineering</a:t>
            </a:r>
            <a:r>
              <a:rPr lang="uk-UA" sz="1400" dirty="0" smtClean="0"/>
              <a:t> </a:t>
            </a:r>
            <a:r>
              <a:rPr lang="uk-UA" sz="1400" dirty="0" err="1" smtClean="0"/>
              <a:t>products</a:t>
            </a:r>
            <a:r>
              <a:rPr lang="uk-UA" sz="1400" dirty="0" smtClean="0"/>
              <a:t> </a:t>
            </a:r>
            <a:r>
              <a:rPr lang="en-US" sz="1400" dirty="0" smtClean="0"/>
              <a:t> of </a:t>
            </a:r>
            <a:r>
              <a:rPr lang="uk-UA" sz="1400" dirty="0" err="1" smtClean="0"/>
              <a:t>territory</a:t>
            </a:r>
            <a:endParaRPr lang="uk-UA" sz="1400" dirty="0" smtClean="0"/>
          </a:p>
          <a:p>
            <a:pPr marL="180975" indent="-44450">
              <a:buNone/>
            </a:pPr>
            <a:r>
              <a:rPr lang="uk-UA" sz="1400" dirty="0" err="1" smtClean="0"/>
              <a:t>controlled</a:t>
            </a:r>
            <a:r>
              <a:rPr lang="uk-UA" sz="1400" dirty="0" smtClean="0"/>
              <a:t> </a:t>
            </a:r>
            <a:r>
              <a:rPr lang="uk-UA" sz="1400" dirty="0" err="1" smtClean="0"/>
              <a:t>by</a:t>
            </a:r>
            <a:r>
              <a:rPr lang="uk-UA" sz="1400" dirty="0" smtClean="0"/>
              <a:t> </a:t>
            </a:r>
            <a:r>
              <a:rPr lang="uk-UA" sz="1400" dirty="0" err="1" smtClean="0"/>
              <a:t>Ukraine</a:t>
            </a:r>
            <a:r>
              <a:rPr lang="uk-UA" sz="1400" dirty="0" smtClean="0"/>
              <a:t> </a:t>
            </a:r>
            <a:r>
              <a:rPr lang="en-US" sz="1400" dirty="0" err="1" smtClean="0"/>
              <a:t>compoumds</a:t>
            </a:r>
            <a:r>
              <a:rPr lang="en-US" sz="1400" dirty="0" smtClean="0"/>
              <a:t> 5.1 </a:t>
            </a:r>
            <a:r>
              <a:rPr lang="uk-UA" sz="1400" dirty="0" smtClean="0"/>
              <a:t>%</a:t>
            </a:r>
            <a:r>
              <a:rPr lang="en-US" sz="1400" dirty="0" smtClean="0"/>
              <a:t> </a:t>
            </a:r>
            <a:r>
              <a:rPr lang="uk-UA" sz="1400" dirty="0"/>
              <a:t>in </a:t>
            </a:r>
            <a:r>
              <a:rPr lang="uk-UA" sz="1400" dirty="0" err="1"/>
              <a:t>total</a:t>
            </a:r>
            <a:r>
              <a:rPr lang="uk-UA" sz="1400" dirty="0"/>
              <a:t> </a:t>
            </a:r>
            <a:r>
              <a:rPr lang="uk-UA" sz="1400" dirty="0" err="1"/>
              <a:t>sales</a:t>
            </a:r>
            <a:endParaRPr lang="uk-UA" sz="1400" dirty="0"/>
          </a:p>
          <a:p>
            <a:pPr>
              <a:buNone/>
            </a:pPr>
            <a:r>
              <a:rPr lang="uk-UA" sz="1400" dirty="0" err="1"/>
              <a:t>revenue</a:t>
            </a:r>
            <a:r>
              <a:rPr lang="uk-UA" sz="1400" dirty="0"/>
              <a:t> </a:t>
            </a:r>
            <a:r>
              <a:rPr lang="uk-UA" sz="1400" dirty="0" err="1"/>
              <a:t>of</a:t>
            </a:r>
            <a:r>
              <a:rPr lang="uk-UA" sz="1400" dirty="0"/>
              <a:t> </a:t>
            </a:r>
            <a:r>
              <a:rPr lang="uk-UA" sz="1400" dirty="0" err="1"/>
              <a:t>machine-building</a:t>
            </a:r>
            <a:r>
              <a:rPr lang="uk-UA" sz="1400" dirty="0"/>
              <a:t> </a:t>
            </a:r>
            <a:r>
              <a:rPr lang="uk-UA" sz="1400" dirty="0" err="1" smtClean="0"/>
              <a:t>complex</a:t>
            </a:r>
            <a:r>
              <a:rPr lang="uk-UA" sz="1400" dirty="0" smtClean="0"/>
              <a:t>.</a:t>
            </a:r>
          </a:p>
          <a:p>
            <a:pPr marL="185738" indent="0" algn="just">
              <a:buNone/>
            </a:pPr>
            <a:r>
              <a:rPr lang="uk-UA" sz="1400" b="1" dirty="0" err="1" smtClean="0"/>
              <a:t>Number</a:t>
            </a:r>
            <a:r>
              <a:rPr lang="uk-UA" sz="1400" b="1" dirty="0" smtClean="0"/>
              <a:t> </a:t>
            </a:r>
            <a:r>
              <a:rPr lang="uk-UA" sz="1400" b="1" dirty="0" err="1" smtClean="0"/>
              <a:t>of</a:t>
            </a:r>
            <a:r>
              <a:rPr lang="uk-UA" sz="1400" b="1" dirty="0" smtClean="0"/>
              <a:t> </a:t>
            </a:r>
            <a:r>
              <a:rPr lang="uk-UA" sz="1400" b="1" dirty="0" err="1" smtClean="0"/>
              <a:t>workers</a:t>
            </a:r>
            <a:r>
              <a:rPr lang="uk-UA" sz="1400" b="1" dirty="0" smtClean="0"/>
              <a:t> – 1</a:t>
            </a:r>
            <a:r>
              <a:rPr lang="en-US" sz="1400" b="1" dirty="0" smtClean="0"/>
              <a:t>0</a:t>
            </a:r>
            <a:r>
              <a:rPr lang="uk-UA" sz="1400" b="1" dirty="0" smtClean="0"/>
              <a:t>,</a:t>
            </a:r>
            <a:r>
              <a:rPr lang="en-US" sz="1400" b="1" dirty="0" smtClean="0"/>
              <a:t>800 </a:t>
            </a:r>
            <a:r>
              <a:rPr lang="uk-UA" sz="1400" b="1" dirty="0" err="1" smtClean="0"/>
              <a:t>pe</a:t>
            </a:r>
            <a:r>
              <a:rPr lang="en-US" sz="1400" b="1" dirty="0" err="1" smtClean="0"/>
              <a:t>rsons</a:t>
            </a:r>
            <a:endParaRPr lang="uk-UA" sz="1400" dirty="0" smtClean="0"/>
          </a:p>
        </p:txBody>
      </p:sp>
      <p:sp>
        <p:nvSpPr>
          <p:cNvPr id="9" name="Прямоугольник 8"/>
          <p:cNvSpPr/>
          <p:nvPr/>
        </p:nvSpPr>
        <p:spPr>
          <a:xfrm>
            <a:off x="1714488" y="0"/>
            <a:ext cx="3507692" cy="830997"/>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10</a:t>
            </a:fld>
            <a:endParaRPr lang="uk-U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428652" y="642910"/>
            <a:ext cx="4145684" cy="8609610"/>
          </a:xfrm>
        </p:spPr>
        <p:txBody>
          <a:bodyPr>
            <a:noAutofit/>
          </a:bodyPr>
          <a:lstStyle/>
          <a:p>
            <a:endParaRPr lang="en-US" sz="1300" b="1" dirty="0" smtClean="0"/>
          </a:p>
          <a:p>
            <a:r>
              <a:rPr lang="uk-UA" sz="1300" b="1" dirty="0" smtClean="0"/>
              <a:t>Промисловість </a:t>
            </a:r>
          </a:p>
          <a:p>
            <a:r>
              <a:rPr lang="uk-UA" sz="1400" b="1" dirty="0" smtClean="0"/>
              <a:t>Текстильне виробництво, виробництво одягу,  шкіри, виробів зі шкіри та інших матеріалів</a:t>
            </a:r>
            <a:endParaRPr lang="uk-UA" sz="1400" dirty="0" smtClean="0"/>
          </a:p>
          <a:p>
            <a:r>
              <a:rPr lang="uk-UA" sz="1400" dirty="0" smtClean="0"/>
              <a:t>Легка промисловість області протягом останніх років була представлена</a:t>
            </a:r>
            <a:r>
              <a:rPr lang="en-US" sz="1400" dirty="0" smtClean="0"/>
              <a:t/>
            </a:r>
            <a:br>
              <a:rPr lang="en-US" sz="1400" dirty="0" smtClean="0"/>
            </a:br>
            <a:r>
              <a:rPr lang="uk-UA" sz="1400" dirty="0" smtClean="0"/>
              <a:t> практично всіма її підгалузями: трикотажною, швейною, взуттєвою. </a:t>
            </a:r>
          </a:p>
          <a:p>
            <a:r>
              <a:rPr lang="uk-UA" sz="1400" dirty="0" smtClean="0"/>
              <a:t>На цей час на неокупованій території працюють лише ТОВ ВТФ «Шарм»             (м. Лисичанськ), ТОВ «</a:t>
            </a:r>
            <a:r>
              <a:rPr lang="uk-UA" sz="1400" dirty="0" err="1" smtClean="0"/>
              <a:t>Смалій</a:t>
            </a:r>
            <a:r>
              <a:rPr lang="uk-UA" sz="1400" dirty="0" smtClean="0"/>
              <a:t>» </a:t>
            </a:r>
            <a:br>
              <a:rPr lang="uk-UA" sz="1400" dirty="0" smtClean="0"/>
            </a:br>
            <a:r>
              <a:rPr lang="uk-UA" sz="1400" dirty="0" smtClean="0"/>
              <a:t>(м. Рубіжне), ТОВ «</a:t>
            </a:r>
            <a:r>
              <a:rPr lang="uk-UA" sz="1400" dirty="0" err="1" smtClean="0"/>
              <a:t>Рубіжанська</a:t>
            </a:r>
            <a:r>
              <a:rPr lang="uk-UA" sz="1400" dirty="0" smtClean="0"/>
              <a:t> панчішна мануфактура» та інші малі підприємства.</a:t>
            </a:r>
          </a:p>
          <a:p>
            <a:r>
              <a:rPr lang="uk-UA" sz="1400" b="1" dirty="0"/>
              <a:t>Кількість працюючих – </a:t>
            </a:r>
            <a:r>
              <a:rPr lang="uk-UA" sz="1400" b="1" dirty="0" smtClean="0"/>
              <a:t>0,63 </a:t>
            </a:r>
            <a:r>
              <a:rPr lang="uk-UA" sz="1400" b="1" dirty="0"/>
              <a:t>тис. </a:t>
            </a:r>
            <a:r>
              <a:rPr lang="uk-UA" sz="1400" b="1" dirty="0" smtClean="0"/>
              <a:t>осіб </a:t>
            </a:r>
            <a:r>
              <a:rPr lang="uk-UA" sz="1400" dirty="0" smtClean="0"/>
              <a:t>(</a:t>
            </a:r>
            <a:r>
              <a:rPr lang="uk-UA" sz="1400" dirty="0"/>
              <a:t>на підконтрольній Уряду України території</a:t>
            </a:r>
            <a:r>
              <a:rPr lang="uk-UA" sz="1400" dirty="0" smtClean="0"/>
              <a:t>).</a:t>
            </a:r>
          </a:p>
          <a:p>
            <a:r>
              <a:rPr lang="uk-UA" sz="1400" dirty="0" smtClean="0"/>
              <a:t>Частка в структурі реалізації промислової продукції області – 0,3</a:t>
            </a:r>
            <a:r>
              <a:rPr lang="en-US" sz="1400" dirty="0" smtClean="0"/>
              <a:t> </a:t>
            </a:r>
            <a:r>
              <a:rPr lang="ru-RU" sz="1400" dirty="0" smtClean="0"/>
              <a:t>%.</a:t>
            </a:r>
            <a:endParaRPr lang="uk-UA" sz="1400" dirty="0" smtClean="0"/>
          </a:p>
          <a:p>
            <a:pPr lvl="0"/>
            <a:endParaRPr lang="en-US" sz="1400" b="1" dirty="0" smtClean="0"/>
          </a:p>
          <a:p>
            <a:r>
              <a:rPr lang="uk-UA" sz="1400" b="1" dirty="0" smtClean="0"/>
              <a:t>Виготовлення виробів з деревини, виробництво паперу та поліграфічна діяльність</a:t>
            </a:r>
          </a:p>
          <a:p>
            <a:r>
              <a:rPr lang="uk-UA" sz="1400" b="1" dirty="0" smtClean="0"/>
              <a:t>Основне підприємство галузі, </a:t>
            </a:r>
            <a:r>
              <a:rPr lang="uk-UA" sz="1400" dirty="0" smtClean="0"/>
              <a:t>яке виробляє  </a:t>
            </a:r>
            <a:r>
              <a:rPr lang="uk-UA" sz="1400" b="1" dirty="0" smtClean="0"/>
              <a:t>90 %</a:t>
            </a:r>
            <a:r>
              <a:rPr lang="uk-UA" sz="1400" dirty="0" smtClean="0"/>
              <a:t> обсягів товарної </a:t>
            </a:r>
            <a:r>
              <a:rPr lang="en-US" sz="1400" dirty="0" smtClean="0"/>
              <a:t/>
            </a:r>
            <a:br>
              <a:rPr lang="en-US" sz="1400" dirty="0" smtClean="0"/>
            </a:br>
            <a:r>
              <a:rPr lang="uk-UA" sz="1400" dirty="0" smtClean="0"/>
              <a:t>продукції</a:t>
            </a:r>
            <a:r>
              <a:rPr lang="en-US" sz="1400" dirty="0" smtClean="0"/>
              <a:t> </a:t>
            </a:r>
            <a:r>
              <a:rPr lang="uk-UA" sz="1400" dirty="0" smtClean="0"/>
              <a:t> – ПАТ «</a:t>
            </a:r>
            <a:r>
              <a:rPr lang="uk-UA" sz="1400" dirty="0" err="1" smtClean="0"/>
              <a:t>Рубіжанський</a:t>
            </a:r>
            <a:r>
              <a:rPr lang="uk-UA" sz="1400" dirty="0" smtClean="0"/>
              <a:t> картонно-тарний комбінат».</a:t>
            </a:r>
          </a:p>
          <a:p>
            <a:pPr lvl="0"/>
            <a:r>
              <a:rPr lang="uk-UA" sz="1400" b="1" dirty="0" smtClean="0"/>
              <a:t>Кількість </a:t>
            </a:r>
            <a:r>
              <a:rPr lang="uk-UA" sz="1400" b="1" dirty="0"/>
              <a:t>працюючих</a:t>
            </a:r>
            <a:r>
              <a:rPr lang="uk-UA" sz="1400" b="1" dirty="0" smtClean="0"/>
              <a:t>:</a:t>
            </a:r>
            <a:r>
              <a:rPr lang="uk-UA" sz="1400" b="1" i="1" dirty="0"/>
              <a:t> </a:t>
            </a:r>
            <a:r>
              <a:rPr lang="uk-UA" sz="1400" b="1" i="1" dirty="0" smtClean="0"/>
              <a:t/>
            </a:r>
            <a:br>
              <a:rPr lang="uk-UA" sz="1400" b="1" i="1" dirty="0" smtClean="0"/>
            </a:br>
            <a:r>
              <a:rPr lang="uk-UA" sz="1400" i="1" dirty="0" smtClean="0"/>
              <a:t>ПАТ </a:t>
            </a:r>
            <a:r>
              <a:rPr lang="uk-UA" sz="1400" i="1" dirty="0"/>
              <a:t>"</a:t>
            </a:r>
            <a:r>
              <a:rPr lang="uk-UA" sz="1400" i="1" dirty="0" err="1"/>
              <a:t>Рубіжанський</a:t>
            </a:r>
            <a:r>
              <a:rPr lang="uk-UA" sz="1400" i="1" dirty="0"/>
              <a:t> картонно-тарний комбінат" – </a:t>
            </a:r>
            <a:r>
              <a:rPr lang="uk-UA" sz="1400" i="1" dirty="0" smtClean="0"/>
              <a:t>1255</a:t>
            </a:r>
            <a:r>
              <a:rPr lang="uk-UA" sz="1400" i="1" dirty="0"/>
              <a:t> осіб</a:t>
            </a:r>
            <a:r>
              <a:rPr lang="uk-UA" sz="1400" i="1" dirty="0" smtClean="0"/>
              <a:t>.</a:t>
            </a:r>
            <a:r>
              <a:rPr lang="uk-UA" sz="1400" b="1" dirty="0"/>
              <a:t> </a:t>
            </a:r>
            <a:endParaRPr lang="uk-UA" sz="1400" b="1" dirty="0" smtClean="0"/>
          </a:p>
          <a:p>
            <a:r>
              <a:rPr lang="uk-UA" sz="1400" dirty="0" smtClean="0"/>
              <a:t>Частка в структурі реалізації промислового виробництва – </a:t>
            </a:r>
            <a:r>
              <a:rPr lang="uk-UA" sz="1400" b="1" dirty="0" smtClean="0"/>
              <a:t> 9,9 %.</a:t>
            </a:r>
          </a:p>
          <a:p>
            <a:r>
              <a:rPr lang="uk-UA" sz="1400" dirty="0" smtClean="0"/>
              <a:t>У 2015 році  в галузі вироблено товарної продукції на суму – 2342,3 </a:t>
            </a:r>
            <a:r>
              <a:rPr lang="uk-UA" sz="1400" dirty="0" err="1" smtClean="0"/>
              <a:t>млн</a:t>
            </a:r>
            <a:r>
              <a:rPr lang="uk-UA" sz="1400" dirty="0" smtClean="0"/>
              <a:t> </a:t>
            </a:r>
            <a:r>
              <a:rPr lang="uk-UA" sz="1400" dirty="0" err="1" smtClean="0"/>
              <a:t>грн</a:t>
            </a:r>
            <a:r>
              <a:rPr lang="uk-UA" sz="1400" dirty="0" smtClean="0"/>
              <a:t> (135,5 % до  2014 року)</a:t>
            </a:r>
            <a:endParaRPr lang="uk-UA" sz="1400" b="1" dirty="0" smtClean="0"/>
          </a:p>
        </p:txBody>
      </p:sp>
      <p:sp>
        <p:nvSpPr>
          <p:cNvPr id="6" name="Содержимое 5"/>
          <p:cNvSpPr>
            <a:spLocks noGrp="1"/>
          </p:cNvSpPr>
          <p:nvPr>
            <p:ph sz="quarter" idx="4"/>
          </p:nvPr>
        </p:nvSpPr>
        <p:spPr>
          <a:xfrm>
            <a:off x="3356992" y="571472"/>
            <a:ext cx="3158110" cy="8286808"/>
          </a:xfrm>
        </p:spPr>
        <p:txBody>
          <a:bodyPr>
            <a:normAutofit fontScale="55000" lnSpcReduction="20000"/>
          </a:bodyPr>
          <a:lstStyle/>
          <a:p>
            <a:pPr>
              <a:buNone/>
            </a:pPr>
            <a:endParaRPr lang="uk-UA" dirty="0" smtClean="0"/>
          </a:p>
          <a:p>
            <a:pPr>
              <a:buNone/>
            </a:pPr>
            <a:endParaRPr lang="uk-UA" sz="2500" b="1" dirty="0" smtClean="0"/>
          </a:p>
          <a:p>
            <a:pPr>
              <a:buNone/>
            </a:pPr>
            <a:r>
              <a:rPr lang="en-US" sz="2500" b="1" dirty="0" smtClean="0">
                <a:latin typeface="Times New Roman" panose="02020603050405020304" pitchFamily="18" charset="0"/>
                <a:cs typeface="Times New Roman" panose="02020603050405020304" pitchFamily="18" charset="0"/>
              </a:rPr>
              <a:t>Industry</a:t>
            </a:r>
            <a:endParaRPr lang="uk-UA" sz="2500" b="1" dirty="0" smtClean="0">
              <a:latin typeface="Times New Roman" panose="02020603050405020304" pitchFamily="18" charset="0"/>
              <a:cs typeface="Times New Roman" panose="02020603050405020304" pitchFamily="18" charset="0"/>
            </a:endParaRPr>
          </a:p>
          <a:p>
            <a:pPr marL="85725" indent="0">
              <a:buNone/>
            </a:pPr>
            <a:r>
              <a:rPr lang="uk-UA" sz="2500" b="1" dirty="0" err="1" smtClean="0">
                <a:latin typeface="Times New Roman" panose="02020603050405020304" pitchFamily="18" charset="0"/>
                <a:cs typeface="Times New Roman" panose="02020603050405020304" pitchFamily="18" charset="0"/>
              </a:rPr>
              <a:t>Textile</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manufacture</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production</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of</a:t>
            </a:r>
            <a:r>
              <a:rPr lang="en-US"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clothing</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leather</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leather</a:t>
            </a:r>
            <a:r>
              <a:rPr lang="en-US"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products</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and</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other</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materials</a:t>
            </a:r>
            <a:endParaRPr lang="uk-UA" sz="2500" dirty="0" smtClean="0">
              <a:latin typeface="Times New Roman" panose="02020603050405020304" pitchFamily="18" charset="0"/>
              <a:cs typeface="Times New Roman" panose="02020603050405020304" pitchFamily="18" charset="0"/>
            </a:endParaRPr>
          </a:p>
          <a:p>
            <a:pPr marL="85725" indent="0">
              <a:buNone/>
            </a:pPr>
            <a:r>
              <a:rPr lang="uk-UA" sz="2500" dirty="0" err="1" smtClean="0">
                <a:latin typeface="Times New Roman" panose="02020603050405020304" pitchFamily="18" charset="0"/>
                <a:cs typeface="Times New Roman" panose="02020603050405020304" pitchFamily="18" charset="0"/>
              </a:rPr>
              <a:t>Over</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last</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few</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years</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light</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industry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of</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region</a:t>
            </a:r>
            <a:r>
              <a:rPr lang="uk-UA"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has been</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implemented</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by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virtually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all</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its</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subindustries:knitted</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sewing</a:t>
            </a:r>
            <a:r>
              <a:rPr lang="uk-UA" sz="2500" dirty="0" smtClean="0">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 s</a:t>
            </a:r>
            <a:r>
              <a:rPr lang="uk-UA" sz="2500" dirty="0" err="1" smtClean="0">
                <a:latin typeface="Times New Roman" panose="02020603050405020304" pitchFamily="18" charset="0"/>
                <a:cs typeface="Times New Roman" panose="02020603050405020304" pitchFamily="18" charset="0"/>
              </a:rPr>
              <a:t>hoe</a:t>
            </a:r>
            <a:r>
              <a:rPr lang="en-US" sz="2500" dirty="0" smtClean="0">
                <a:latin typeface="Times New Roman" panose="02020603050405020304" pitchFamily="18" charset="0"/>
                <a:cs typeface="Times New Roman" panose="02020603050405020304" pitchFamily="18" charset="0"/>
              </a:rPr>
              <a:t> industry.</a:t>
            </a:r>
          </a:p>
          <a:p>
            <a:pPr marL="85725" indent="0">
              <a:spcBef>
                <a:spcPts val="0"/>
              </a:spcBef>
              <a:buNone/>
            </a:pP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At</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this</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time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only</a:t>
            </a:r>
            <a:r>
              <a:rPr lang="uk-UA" sz="2500" dirty="0" smtClean="0">
                <a:latin typeface="Times New Roman" panose="02020603050405020304" pitchFamily="18" charset="0"/>
                <a:cs typeface="Times New Roman" panose="02020603050405020304" pitchFamily="18" charset="0"/>
              </a:rPr>
              <a:t> LLC PCC</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a:t>
            </a:r>
            <a:r>
              <a:rPr lang="uk-UA" sz="2500" dirty="0" err="1" smtClean="0">
                <a:latin typeface="Times New Roman" panose="02020603050405020304" pitchFamily="18" charset="0"/>
                <a:cs typeface="Times New Roman" panose="02020603050405020304" pitchFamily="18" charset="0"/>
              </a:rPr>
              <a:t>Sharm”</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Lysychansk</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city</a:t>
            </a:r>
            <a:r>
              <a:rPr lang="uk-UA" sz="2500" dirty="0" smtClean="0">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
            </a:r>
            <a:br>
              <a:rPr lang="en-US" sz="2500" dirty="0" smtClean="0">
                <a:latin typeface="Times New Roman" panose="02020603050405020304" pitchFamily="18" charset="0"/>
                <a:cs typeface="Times New Roman" panose="02020603050405020304" pitchFamily="18" charset="0"/>
              </a:rPr>
            </a:br>
            <a:r>
              <a:rPr lang="uk-UA" sz="2500" dirty="0" smtClean="0">
                <a:latin typeface="Times New Roman" panose="02020603050405020304" pitchFamily="18" charset="0"/>
                <a:cs typeface="Times New Roman" panose="02020603050405020304" pitchFamily="18" charset="0"/>
              </a:rPr>
              <a:t> LLC "</a:t>
            </a:r>
            <a:r>
              <a:rPr lang="uk-UA" sz="2500" dirty="0" err="1" smtClean="0">
                <a:latin typeface="Times New Roman" panose="02020603050405020304" pitchFamily="18" charset="0"/>
                <a:cs typeface="Times New Roman" panose="02020603050405020304" pitchFamily="18" charset="0"/>
              </a:rPr>
              <a:t>Smalii“</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Rubizhne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city</a:t>
            </a:r>
            <a:r>
              <a:rPr lang="uk-UA" sz="2500" dirty="0" smtClean="0">
                <a:latin typeface="Times New Roman" panose="02020603050405020304" pitchFamily="18" charset="0"/>
                <a:cs typeface="Times New Roman" panose="02020603050405020304" pitchFamily="18" charset="0"/>
              </a:rPr>
              <a:t>, LLC </a:t>
            </a:r>
            <a:r>
              <a:rPr lang="uk-UA" sz="2500" dirty="0" err="1" smtClean="0">
                <a:latin typeface="Times New Roman" panose="02020603050405020304" pitchFamily="18" charset="0"/>
                <a:cs typeface="Times New Roman" panose="02020603050405020304" pitchFamily="18" charset="0"/>
              </a:rPr>
              <a:t>“Rubizhne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hosiery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manufacture”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and</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other</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small</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enterprises</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are</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operating</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on</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unoccupated</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territory</a:t>
            </a:r>
            <a:r>
              <a:rPr lang="uk-UA" sz="2500" dirty="0" smtClean="0">
                <a:latin typeface="Times New Roman" panose="02020603050405020304" pitchFamily="18" charset="0"/>
                <a:cs typeface="Times New Roman" panose="02020603050405020304" pitchFamily="18" charset="0"/>
              </a:rPr>
              <a:t>.</a:t>
            </a:r>
            <a:endParaRPr lang="en-US" sz="2500" dirty="0" smtClean="0">
              <a:latin typeface="Times New Roman" panose="02020603050405020304" pitchFamily="18" charset="0"/>
              <a:cs typeface="Times New Roman" panose="02020603050405020304" pitchFamily="18" charset="0"/>
            </a:endParaRPr>
          </a:p>
          <a:p>
            <a:pPr marL="85725" indent="0">
              <a:buNone/>
            </a:pPr>
            <a:r>
              <a:rPr lang="uk-UA" sz="2500" b="1" dirty="0" err="1" smtClean="0">
                <a:latin typeface="Times New Roman" panose="02020603050405020304" pitchFamily="18" charset="0"/>
                <a:cs typeface="Times New Roman" panose="02020603050405020304" pitchFamily="18" charset="0"/>
              </a:rPr>
              <a:t>Number</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of</a:t>
            </a:r>
            <a:r>
              <a:rPr lang="uk-UA" sz="2500" b="1" dirty="0" smtClean="0">
                <a:latin typeface="Times New Roman" panose="02020603050405020304" pitchFamily="18" charset="0"/>
                <a:cs typeface="Times New Roman" panose="02020603050405020304" pitchFamily="18" charset="0"/>
              </a:rPr>
              <a:t> </a:t>
            </a:r>
            <a:r>
              <a:rPr lang="uk-UA" sz="2500" b="1" dirty="0" err="1" smtClean="0">
                <a:latin typeface="Times New Roman" panose="02020603050405020304" pitchFamily="18" charset="0"/>
                <a:cs typeface="Times New Roman" panose="02020603050405020304" pitchFamily="18" charset="0"/>
              </a:rPr>
              <a:t>workers</a:t>
            </a:r>
            <a:r>
              <a:rPr lang="uk-UA" sz="2500" b="1"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 0</a:t>
            </a:r>
            <a:r>
              <a:rPr lang="en-US" sz="2500" dirty="0" smtClean="0">
                <a:latin typeface="Times New Roman" panose="02020603050405020304" pitchFamily="18" charset="0"/>
                <a:cs typeface="Times New Roman" panose="02020603050405020304" pitchFamily="18" charset="0"/>
              </a:rPr>
              <a:t>.63</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thsd</a:t>
            </a:r>
            <a:r>
              <a:rPr lang="uk-UA"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p</a:t>
            </a:r>
            <a:r>
              <a:rPr lang="uk-UA" sz="2500" dirty="0" err="1" smtClean="0">
                <a:latin typeface="Times New Roman" panose="02020603050405020304" pitchFamily="18" charset="0"/>
                <a:cs typeface="Times New Roman" panose="02020603050405020304" pitchFamily="18" charset="0"/>
              </a:rPr>
              <a:t>eople</a:t>
            </a:r>
            <a:r>
              <a:rPr lang="en-US" sz="2500" dirty="0" smtClean="0">
                <a:latin typeface="Times New Roman" panose="02020603050405020304" pitchFamily="18" charset="0"/>
                <a:cs typeface="Times New Roman" panose="02020603050405020304" pitchFamily="18" charset="0"/>
              </a:rPr>
              <a:t> </a:t>
            </a:r>
            <a:r>
              <a:rPr lang="uk-UA" sz="2500" dirty="0" smtClean="0">
                <a:latin typeface="Times New Roman" panose="02020603050405020304" pitchFamily="18" charset="0"/>
                <a:cs typeface="Times New Roman" panose="02020603050405020304" pitchFamily="18" charset="0"/>
              </a:rPr>
              <a:t>(</a:t>
            </a:r>
            <a:r>
              <a:rPr lang="uk-UA" sz="2500" dirty="0" err="1" smtClean="0">
                <a:latin typeface="Times New Roman" panose="02020603050405020304" pitchFamily="18" charset="0"/>
                <a:cs typeface="Times New Roman" panose="02020603050405020304" pitchFamily="18" charset="0"/>
              </a:rPr>
              <a:t>on</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the</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territory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controlled</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by</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the</a:t>
            </a:r>
            <a:r>
              <a:rPr lang="en-US"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Government</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of</a:t>
            </a:r>
            <a:r>
              <a:rPr lang="uk-UA" sz="2500" dirty="0" smtClean="0">
                <a:latin typeface="Times New Roman" panose="02020603050405020304" pitchFamily="18" charset="0"/>
                <a:cs typeface="Times New Roman" panose="02020603050405020304" pitchFamily="18" charset="0"/>
              </a:rPr>
              <a:t> </a:t>
            </a:r>
            <a:r>
              <a:rPr lang="uk-UA" sz="2500" dirty="0" err="1" smtClean="0">
                <a:latin typeface="Times New Roman" panose="02020603050405020304" pitchFamily="18" charset="0"/>
                <a:cs typeface="Times New Roman" panose="02020603050405020304" pitchFamily="18" charset="0"/>
              </a:rPr>
              <a:t>Ukraine</a:t>
            </a:r>
            <a:r>
              <a:rPr lang="uk-UA" sz="2500" dirty="0" smtClean="0">
                <a:latin typeface="Times New Roman" panose="02020603050405020304" pitchFamily="18" charset="0"/>
                <a:cs typeface="Times New Roman" panose="02020603050405020304" pitchFamily="18" charset="0"/>
              </a:rPr>
              <a:t>).</a:t>
            </a:r>
            <a:endParaRPr lang="en-US" sz="2500" dirty="0" smtClean="0">
              <a:latin typeface="Times New Roman" panose="02020603050405020304" pitchFamily="18" charset="0"/>
              <a:cs typeface="Times New Roman" panose="02020603050405020304" pitchFamily="18" charset="0"/>
            </a:endParaRPr>
          </a:p>
          <a:p>
            <a:pPr marL="85725" indent="0">
              <a:buNone/>
            </a:pPr>
            <a:r>
              <a:rPr lang="en-US" sz="2500" dirty="0">
                <a:latin typeface="Times New Roman" panose="02020603050405020304" pitchFamily="18" charset="0"/>
                <a:cs typeface="Times New Roman" panose="02020603050405020304" pitchFamily="18" charset="0"/>
              </a:rPr>
              <a:t>Share of sales pattern in industrial products of </a:t>
            </a:r>
            <a:r>
              <a:rPr lang="en-US" sz="2500" dirty="0" smtClean="0">
                <a:latin typeface="Times New Roman" panose="02020603050405020304" pitchFamily="18" charset="0"/>
                <a:cs typeface="Times New Roman" panose="02020603050405020304" pitchFamily="18" charset="0"/>
              </a:rPr>
              <a:t>region – 0,3%.</a:t>
            </a:r>
            <a:endParaRPr lang="uk-UA" sz="2500" dirty="0" smtClean="0">
              <a:latin typeface="Times New Roman" panose="02020603050405020304" pitchFamily="18" charset="0"/>
              <a:cs typeface="Times New Roman" panose="02020603050405020304" pitchFamily="18" charset="0"/>
            </a:endParaRPr>
          </a:p>
          <a:p>
            <a:pPr marL="90488" indent="0">
              <a:buNone/>
            </a:pPr>
            <a:endParaRPr lang="uk-UA" sz="2900" dirty="0" smtClean="0"/>
          </a:p>
          <a:p>
            <a:pPr>
              <a:buNone/>
            </a:pPr>
            <a:endParaRPr lang="en-US" sz="2500" b="1" dirty="0" smtClean="0"/>
          </a:p>
          <a:p>
            <a:pPr>
              <a:buNone/>
            </a:pPr>
            <a:endParaRPr lang="en-US" sz="2500" b="1" dirty="0"/>
          </a:p>
          <a:p>
            <a:pPr>
              <a:buNone/>
            </a:pPr>
            <a:r>
              <a:rPr lang="uk-UA" sz="2500" b="1" dirty="0" err="1" smtClean="0"/>
              <a:t>Production</a:t>
            </a:r>
            <a:r>
              <a:rPr lang="uk-UA" sz="2500" b="1" dirty="0" smtClean="0"/>
              <a:t> </a:t>
            </a:r>
            <a:r>
              <a:rPr lang="uk-UA" sz="2500" b="1" dirty="0" err="1" smtClean="0"/>
              <a:t>of</a:t>
            </a:r>
            <a:r>
              <a:rPr lang="uk-UA" sz="2500" b="1" dirty="0" smtClean="0"/>
              <a:t> </a:t>
            </a:r>
            <a:r>
              <a:rPr lang="uk-UA" sz="2500" b="1" dirty="0" err="1" smtClean="0"/>
              <a:t>woodwork</a:t>
            </a:r>
            <a:r>
              <a:rPr lang="uk-UA" sz="2500" b="1" dirty="0" smtClean="0"/>
              <a:t>,</a:t>
            </a:r>
            <a:endParaRPr lang="uk-UA" sz="2500" dirty="0" smtClean="0"/>
          </a:p>
          <a:p>
            <a:pPr>
              <a:buNone/>
            </a:pPr>
            <a:r>
              <a:rPr lang="uk-UA" sz="2500" b="1" dirty="0" err="1" smtClean="0"/>
              <a:t>papermaking</a:t>
            </a:r>
            <a:r>
              <a:rPr lang="uk-UA" sz="2500" b="1" dirty="0" smtClean="0"/>
              <a:t> </a:t>
            </a:r>
            <a:r>
              <a:rPr lang="uk-UA" sz="2500" b="1" dirty="0" err="1" smtClean="0"/>
              <a:t>and</a:t>
            </a:r>
            <a:r>
              <a:rPr lang="uk-UA" sz="2500" b="1" dirty="0" smtClean="0"/>
              <a:t> </a:t>
            </a:r>
            <a:r>
              <a:rPr lang="uk-UA" sz="2500" b="1" dirty="0" err="1" smtClean="0"/>
              <a:t>printing</a:t>
            </a:r>
            <a:endParaRPr lang="uk-UA" sz="2500" dirty="0" smtClean="0"/>
          </a:p>
          <a:p>
            <a:pPr>
              <a:buNone/>
            </a:pPr>
            <a:endParaRPr lang="en-US" sz="2500" dirty="0"/>
          </a:p>
          <a:p>
            <a:pPr marL="185738" indent="-49213">
              <a:buNone/>
            </a:pPr>
            <a:r>
              <a:rPr lang="uk-UA" sz="2500" b="1" dirty="0" err="1" smtClean="0"/>
              <a:t>The</a:t>
            </a:r>
            <a:r>
              <a:rPr lang="uk-UA" sz="2500" b="1" dirty="0" smtClean="0"/>
              <a:t> </a:t>
            </a:r>
            <a:r>
              <a:rPr lang="uk-UA" sz="2500" b="1" dirty="0" err="1" smtClean="0"/>
              <a:t>main</a:t>
            </a:r>
            <a:r>
              <a:rPr lang="uk-UA" sz="2500" b="1" dirty="0" smtClean="0"/>
              <a:t> </a:t>
            </a:r>
            <a:r>
              <a:rPr lang="uk-UA" sz="2500" b="1" dirty="0" err="1" smtClean="0"/>
              <a:t>company</a:t>
            </a:r>
            <a:r>
              <a:rPr lang="uk-UA" sz="2500" b="1" dirty="0" smtClean="0"/>
              <a:t> </a:t>
            </a:r>
            <a:r>
              <a:rPr lang="uk-UA" sz="2500" b="1" dirty="0" err="1" smtClean="0"/>
              <a:t>of</a:t>
            </a:r>
            <a:r>
              <a:rPr lang="uk-UA" sz="2500" b="1" dirty="0" smtClean="0"/>
              <a:t> </a:t>
            </a:r>
            <a:r>
              <a:rPr lang="uk-UA" sz="2500" b="1" dirty="0" err="1" smtClean="0"/>
              <a:t>the</a:t>
            </a:r>
            <a:r>
              <a:rPr lang="uk-UA" sz="2500" b="1" dirty="0" smtClean="0"/>
              <a:t> </a:t>
            </a:r>
            <a:r>
              <a:rPr lang="uk-UA" sz="2500" b="1" dirty="0" err="1" smtClean="0"/>
              <a:t>sector</a:t>
            </a:r>
            <a:r>
              <a:rPr lang="uk-UA" sz="2500" dirty="0" smtClean="0"/>
              <a:t>,</a:t>
            </a:r>
          </a:p>
          <a:p>
            <a:pPr marL="185738" indent="-49213">
              <a:buNone/>
            </a:pPr>
            <a:r>
              <a:rPr lang="uk-UA" sz="2500" dirty="0" err="1" smtClean="0"/>
              <a:t>that</a:t>
            </a:r>
            <a:r>
              <a:rPr lang="uk-UA" sz="2500" dirty="0" smtClean="0"/>
              <a:t> </a:t>
            </a:r>
            <a:r>
              <a:rPr lang="uk-UA" sz="2500" dirty="0" err="1" smtClean="0"/>
              <a:t>produces</a:t>
            </a:r>
            <a:r>
              <a:rPr lang="uk-UA" sz="2500" dirty="0" smtClean="0"/>
              <a:t> </a:t>
            </a:r>
            <a:r>
              <a:rPr lang="uk-UA" sz="2500" b="1" dirty="0" smtClean="0"/>
              <a:t>90% </a:t>
            </a:r>
            <a:r>
              <a:rPr lang="uk-UA" sz="2500" dirty="0" err="1" smtClean="0"/>
              <a:t>of</a:t>
            </a:r>
            <a:r>
              <a:rPr lang="en-US" sz="2500" dirty="0" smtClean="0"/>
              <a:t> </a:t>
            </a:r>
            <a:r>
              <a:rPr lang="uk-UA" sz="2500" dirty="0" err="1" smtClean="0"/>
              <a:t>commercial</a:t>
            </a:r>
            <a:r>
              <a:rPr lang="uk-UA" sz="2500" dirty="0" smtClean="0"/>
              <a:t> </a:t>
            </a:r>
            <a:r>
              <a:rPr lang="uk-UA" sz="2500" dirty="0" err="1" smtClean="0"/>
              <a:t>output</a:t>
            </a:r>
            <a:r>
              <a:rPr lang="uk-UA" sz="2500" dirty="0" smtClean="0"/>
              <a:t> </a:t>
            </a:r>
            <a:r>
              <a:rPr lang="uk-UA" sz="2500" dirty="0" err="1" smtClean="0"/>
              <a:t>is</a:t>
            </a:r>
            <a:r>
              <a:rPr lang="uk-UA" sz="2500" dirty="0" smtClean="0"/>
              <a:t> OJSC</a:t>
            </a:r>
            <a:r>
              <a:rPr lang="en-US" sz="2500" dirty="0" smtClean="0"/>
              <a:t>  </a:t>
            </a:r>
            <a:r>
              <a:rPr lang="uk-UA" sz="2500" dirty="0" smtClean="0"/>
              <a:t>"</a:t>
            </a:r>
            <a:r>
              <a:rPr lang="uk-UA" sz="2500" dirty="0" err="1" smtClean="0"/>
              <a:t>Rubezhanskyi</a:t>
            </a:r>
            <a:r>
              <a:rPr lang="uk-UA" sz="2500" dirty="0" smtClean="0"/>
              <a:t> </a:t>
            </a:r>
            <a:r>
              <a:rPr lang="uk-UA" sz="2500" dirty="0" err="1" smtClean="0"/>
              <a:t>cardboard</a:t>
            </a:r>
            <a:r>
              <a:rPr lang="en-US" sz="2500" dirty="0" smtClean="0"/>
              <a:t> </a:t>
            </a:r>
            <a:r>
              <a:rPr lang="uk-UA" sz="2500" dirty="0" smtClean="0"/>
              <a:t> </a:t>
            </a:r>
            <a:r>
              <a:rPr lang="uk-UA" sz="2500" dirty="0" err="1" smtClean="0"/>
              <a:t>mill</a:t>
            </a:r>
            <a:r>
              <a:rPr lang="uk-UA" sz="2500" dirty="0" smtClean="0"/>
              <a:t>."</a:t>
            </a:r>
          </a:p>
          <a:p>
            <a:pPr marL="185738" indent="-49213">
              <a:buNone/>
            </a:pPr>
            <a:r>
              <a:rPr lang="uk-UA" sz="2500" dirty="0" smtClean="0"/>
              <a:t>  </a:t>
            </a:r>
            <a:r>
              <a:rPr lang="uk-UA" sz="2500" b="1" dirty="0" err="1" smtClean="0"/>
              <a:t>Number</a:t>
            </a:r>
            <a:r>
              <a:rPr lang="uk-UA" sz="2500" b="1" dirty="0" smtClean="0"/>
              <a:t> </a:t>
            </a:r>
            <a:r>
              <a:rPr lang="uk-UA" sz="2500" b="1" dirty="0" err="1" smtClean="0"/>
              <a:t>of</a:t>
            </a:r>
            <a:r>
              <a:rPr lang="uk-UA" sz="2500" b="1" dirty="0" smtClean="0"/>
              <a:t> </a:t>
            </a:r>
            <a:r>
              <a:rPr lang="uk-UA" sz="2500" b="1" dirty="0" err="1" smtClean="0"/>
              <a:t>workers</a:t>
            </a:r>
            <a:r>
              <a:rPr lang="uk-UA" sz="2500" dirty="0" smtClean="0"/>
              <a:t>: OJSC</a:t>
            </a:r>
          </a:p>
          <a:p>
            <a:pPr marL="185738" indent="-49213">
              <a:buNone/>
            </a:pPr>
            <a:r>
              <a:rPr lang="uk-UA" sz="2500" dirty="0" smtClean="0"/>
              <a:t>"</a:t>
            </a:r>
            <a:r>
              <a:rPr lang="uk-UA" sz="2500" i="1" dirty="0" err="1" smtClean="0"/>
              <a:t>Rubezhanskyi</a:t>
            </a:r>
            <a:r>
              <a:rPr lang="uk-UA" sz="2500" i="1" dirty="0" smtClean="0"/>
              <a:t> </a:t>
            </a:r>
            <a:r>
              <a:rPr lang="uk-UA" sz="2500" i="1" dirty="0" err="1" smtClean="0"/>
              <a:t>cardboard</a:t>
            </a:r>
            <a:r>
              <a:rPr lang="uk-UA" sz="2500" i="1" dirty="0" smtClean="0"/>
              <a:t> </a:t>
            </a:r>
            <a:r>
              <a:rPr lang="uk-UA" sz="2500" i="1" dirty="0" err="1" smtClean="0"/>
              <a:t>mill”</a:t>
            </a:r>
            <a:r>
              <a:rPr lang="en-US" sz="2500" i="1" dirty="0" smtClean="0"/>
              <a:t>-</a:t>
            </a:r>
            <a:endParaRPr lang="uk-UA" sz="2500" i="1" dirty="0" smtClean="0"/>
          </a:p>
          <a:p>
            <a:pPr marL="185738" indent="-49213">
              <a:buNone/>
            </a:pPr>
            <a:r>
              <a:rPr lang="en-US" sz="2500" i="1" dirty="0" smtClean="0"/>
              <a:t>1255</a:t>
            </a:r>
            <a:r>
              <a:rPr lang="uk-UA" sz="2500" i="1" dirty="0" smtClean="0"/>
              <a:t> </a:t>
            </a:r>
            <a:r>
              <a:rPr lang="uk-UA" sz="2500" i="1" dirty="0" err="1" smtClean="0"/>
              <a:t>person</a:t>
            </a:r>
            <a:r>
              <a:rPr lang="en-US" sz="2500" i="1" dirty="0" smtClean="0"/>
              <a:t>s</a:t>
            </a:r>
            <a:r>
              <a:rPr lang="uk-UA" sz="2500" i="1" dirty="0" smtClean="0"/>
              <a:t>.</a:t>
            </a:r>
            <a:endParaRPr lang="en-US" sz="2500" i="1" dirty="0"/>
          </a:p>
          <a:p>
            <a:pPr marL="185738" indent="-49213">
              <a:buNone/>
            </a:pPr>
            <a:endParaRPr lang="en-US" sz="2500" dirty="0" smtClean="0">
              <a:cs typeface="Times New Roman" panose="02020603050405020304" pitchFamily="18" charset="0"/>
            </a:endParaRPr>
          </a:p>
          <a:p>
            <a:pPr marL="185738" indent="-49213">
              <a:buNone/>
            </a:pPr>
            <a:r>
              <a:rPr lang="en-US" sz="2500" dirty="0" smtClean="0">
                <a:latin typeface="Times New Roman" panose="02020603050405020304" pitchFamily="18" charset="0"/>
                <a:cs typeface="Times New Roman" panose="02020603050405020304" pitchFamily="18" charset="0"/>
              </a:rPr>
              <a:t>Share </a:t>
            </a:r>
            <a:r>
              <a:rPr lang="en-US" sz="2500" dirty="0">
                <a:latin typeface="Times New Roman" panose="02020603050405020304" pitchFamily="18" charset="0"/>
                <a:cs typeface="Times New Roman" panose="02020603050405020304" pitchFamily="18" charset="0"/>
              </a:rPr>
              <a:t>of sales pattern in industrial products of </a:t>
            </a:r>
            <a:r>
              <a:rPr lang="en-US" sz="2500" dirty="0" smtClean="0">
                <a:latin typeface="Times New Roman" panose="02020603050405020304" pitchFamily="18" charset="0"/>
                <a:cs typeface="Times New Roman" panose="02020603050405020304" pitchFamily="18" charset="0"/>
              </a:rPr>
              <a:t>region – </a:t>
            </a:r>
            <a:r>
              <a:rPr lang="en-US" sz="2500" b="1" dirty="0" smtClean="0">
                <a:latin typeface="Times New Roman" panose="02020603050405020304" pitchFamily="18" charset="0"/>
                <a:cs typeface="Times New Roman" panose="02020603050405020304" pitchFamily="18" charset="0"/>
              </a:rPr>
              <a:t>9,9 %</a:t>
            </a:r>
          </a:p>
          <a:p>
            <a:pPr marL="185738" indent="-49213">
              <a:buNone/>
            </a:pPr>
            <a:r>
              <a:rPr lang="en-US" sz="2500" dirty="0" smtClean="0">
                <a:latin typeface="Times New Roman" panose="02020603050405020304" pitchFamily="18" charset="0"/>
                <a:cs typeface="Times New Roman" panose="02020603050405020304" pitchFamily="18" charset="0"/>
              </a:rPr>
              <a:t>Marketable output of this sector worth 2342,3 million UAH (135,5 % before 2014) </a:t>
            </a:r>
            <a:endParaRPr lang="uk-UA" sz="2500" dirty="0" smtClean="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571612" y="0"/>
            <a:ext cx="3584636" cy="830997"/>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r>
              <a:rPr lang="uk-UA" sz="2400" b="1" i="1" u="sng" dirty="0" smtClean="0"/>
              <a:t> </a:t>
            </a:r>
            <a:endParaRPr lang="en-US" sz="2400" b="1" i="1" u="sng" dirty="0" smtClean="0"/>
          </a:p>
          <a:p>
            <a:pPr algn="ctr"/>
            <a:r>
              <a:rPr lang="uk-UA" sz="2400" b="1" u="sng" dirty="0" err="1" smtClean="0"/>
              <a:t>Economic</a:t>
            </a:r>
            <a:r>
              <a:rPr lang="uk-UA" sz="2400" b="1" u="sng" dirty="0" smtClean="0"/>
              <a:t> </a:t>
            </a:r>
            <a:r>
              <a:rPr lang="uk-UA" sz="2400" b="1" u="sng" dirty="0" err="1" smtClean="0"/>
              <a:t>capacity</a:t>
            </a:r>
            <a:endParaRPr lang="ru-RU" sz="24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11</a:t>
            </a:fld>
            <a:endParaRPr lang="uk-U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428652" y="642910"/>
            <a:ext cx="4071966" cy="8215370"/>
          </a:xfrm>
        </p:spPr>
        <p:txBody>
          <a:bodyPr>
            <a:noAutofit/>
          </a:bodyPr>
          <a:lstStyle/>
          <a:p>
            <a:endParaRPr lang="uk-UA" sz="1500" b="1" dirty="0" smtClean="0"/>
          </a:p>
          <a:p>
            <a:r>
              <a:rPr lang="uk-UA" sz="1500" b="1" dirty="0" smtClean="0"/>
              <a:t>Промисловість </a:t>
            </a:r>
          </a:p>
          <a:p>
            <a:r>
              <a:rPr lang="uk-UA" sz="1500" b="1" dirty="0" smtClean="0"/>
              <a:t>Добувна промисловість</a:t>
            </a:r>
            <a:endParaRPr lang="uk-UA" sz="1500" dirty="0" smtClean="0"/>
          </a:p>
          <a:p>
            <a:r>
              <a:rPr lang="uk-UA" sz="1500" dirty="0" smtClean="0"/>
              <a:t>На цей час на неокупованій території працюють </a:t>
            </a:r>
            <a:r>
              <a:rPr lang="uk-UA" sz="1500" b="1" dirty="0" smtClean="0"/>
              <a:t>4 шахти</a:t>
            </a:r>
            <a:r>
              <a:rPr lang="uk-UA" sz="1500" dirty="0"/>
              <a:t> </a:t>
            </a:r>
            <a:r>
              <a:rPr lang="uk-UA" sz="1500" dirty="0" smtClean="0"/>
              <a:t>ПАТ «</a:t>
            </a:r>
            <a:r>
              <a:rPr lang="uk-UA" sz="1500" dirty="0" err="1" smtClean="0"/>
              <a:t>Лисичанськвугілля</a:t>
            </a:r>
            <a:r>
              <a:rPr lang="uk-UA" sz="1500" dirty="0" smtClean="0"/>
              <a:t>»  і  та 4 із  </a:t>
            </a:r>
            <a:r>
              <a:rPr lang="uk-UA" sz="1500" b="1" dirty="0" smtClean="0"/>
              <a:t>7 шахт </a:t>
            </a:r>
            <a:r>
              <a:rPr lang="uk-UA" sz="1500" dirty="0" smtClean="0"/>
              <a:t>ДП «</a:t>
            </a:r>
            <a:r>
              <a:rPr lang="uk-UA" sz="1500" dirty="0" err="1" smtClean="0"/>
              <a:t>Первомайськвугілля</a:t>
            </a:r>
            <a:r>
              <a:rPr lang="uk-UA" sz="1500" dirty="0" smtClean="0"/>
              <a:t>». </a:t>
            </a:r>
          </a:p>
          <a:p>
            <a:pPr lvl="0"/>
            <a:r>
              <a:rPr lang="uk-UA" sz="1500" b="1" dirty="0"/>
              <a:t>Чисельність працюючих </a:t>
            </a:r>
            <a:r>
              <a:rPr lang="uk-UA" sz="1500" dirty="0"/>
              <a:t>–</a:t>
            </a:r>
            <a:r>
              <a:rPr lang="uk-UA" sz="1500" b="1" dirty="0" smtClean="0"/>
              <a:t> </a:t>
            </a:r>
            <a:r>
              <a:rPr lang="uk-UA" sz="1500" dirty="0" smtClean="0"/>
              <a:t>9927 </a:t>
            </a:r>
            <a:r>
              <a:rPr lang="uk-UA" sz="1500" dirty="0"/>
              <a:t>осіб</a:t>
            </a:r>
            <a:r>
              <a:rPr lang="uk-UA" sz="1500" b="1" dirty="0" smtClean="0"/>
              <a:t>.</a:t>
            </a:r>
            <a:endParaRPr lang="uk-UA" sz="1500" dirty="0" smtClean="0"/>
          </a:p>
          <a:p>
            <a:r>
              <a:rPr lang="uk-UA" sz="1500" b="1" dirty="0" smtClean="0"/>
              <a:t>Обсяги виробництва</a:t>
            </a:r>
            <a:r>
              <a:rPr lang="uk-UA" sz="1500" dirty="0" smtClean="0"/>
              <a:t> (видобуток вугілля): 2013 рік – 26,0 млн тонн; 2014 та 2015 роки – 1,055 млн </a:t>
            </a:r>
            <a:r>
              <a:rPr lang="uk-UA" sz="1500" dirty="0"/>
              <a:t>тонн </a:t>
            </a:r>
            <a:r>
              <a:rPr lang="uk-UA" sz="1500" dirty="0" smtClean="0"/>
              <a:t>та </a:t>
            </a:r>
            <a:br>
              <a:rPr lang="uk-UA" sz="1500" dirty="0" smtClean="0"/>
            </a:br>
            <a:r>
              <a:rPr lang="uk-UA" sz="1500" dirty="0" smtClean="0"/>
              <a:t>911,0 тис. тонн відповідно (на підконтрольній Уряду України території). Потенційно зараз може видобуватися до 2,5 млн </a:t>
            </a:r>
            <a:r>
              <a:rPr lang="uk-UA" sz="1500" dirty="0" err="1" smtClean="0"/>
              <a:t>тонн</a:t>
            </a:r>
            <a:r>
              <a:rPr lang="uk-UA" sz="1500" dirty="0" smtClean="0"/>
              <a:t> на рік.</a:t>
            </a:r>
          </a:p>
          <a:p>
            <a:r>
              <a:rPr lang="uk-UA" sz="1500" dirty="0" smtClean="0"/>
              <a:t>У 2015 році реалізовано вугільної продукції на суму 572,3 </a:t>
            </a:r>
            <a:r>
              <a:rPr lang="uk-UA" sz="1500" dirty="0" err="1" smtClean="0"/>
              <a:t>млн</a:t>
            </a:r>
            <a:r>
              <a:rPr lang="uk-UA" sz="1500" dirty="0" smtClean="0"/>
              <a:t> </a:t>
            </a:r>
            <a:r>
              <a:rPr lang="uk-UA" sz="1500" dirty="0" err="1" smtClean="0"/>
              <a:t>грн</a:t>
            </a:r>
            <a:r>
              <a:rPr lang="uk-UA" sz="1500" dirty="0" smtClean="0"/>
              <a:t>, що на 338,7 </a:t>
            </a:r>
            <a:r>
              <a:rPr lang="uk-UA" sz="1500" dirty="0" err="1" smtClean="0"/>
              <a:t>млн</a:t>
            </a:r>
            <a:r>
              <a:rPr lang="uk-UA" sz="1500" dirty="0" smtClean="0"/>
              <a:t> </a:t>
            </a:r>
            <a:r>
              <a:rPr lang="uk-UA" sz="1500" dirty="0" err="1" smtClean="0"/>
              <a:t>грн</a:t>
            </a:r>
            <a:r>
              <a:rPr lang="uk-UA" sz="1500" dirty="0" smtClean="0"/>
              <a:t> більше ніж у 2014.</a:t>
            </a:r>
          </a:p>
          <a:p>
            <a:r>
              <a:rPr lang="uk-UA" sz="1500" dirty="0" smtClean="0"/>
              <a:t>Частка в структурі реалізації промислової продукції області – 19,9</a:t>
            </a:r>
            <a:r>
              <a:rPr lang="en-US" sz="1500" dirty="0" smtClean="0"/>
              <a:t> </a:t>
            </a:r>
            <a:r>
              <a:rPr lang="ru-RU" sz="1500" dirty="0" smtClean="0"/>
              <a:t>%.</a:t>
            </a:r>
            <a:endParaRPr lang="uk-UA" sz="1500" dirty="0" smtClean="0"/>
          </a:p>
          <a:p>
            <a:endParaRPr lang="uk-UA" sz="1500" b="1" dirty="0" smtClean="0"/>
          </a:p>
          <a:p>
            <a:r>
              <a:rPr lang="uk-UA" sz="1500" b="1" dirty="0" smtClean="0"/>
              <a:t>Газова промисловість</a:t>
            </a:r>
          </a:p>
          <a:p>
            <a:r>
              <a:rPr lang="uk-UA" sz="1500" dirty="0" smtClean="0"/>
              <a:t>ПАТ «</a:t>
            </a:r>
            <a:r>
              <a:rPr lang="uk-UA" sz="1500" dirty="0" err="1" smtClean="0"/>
              <a:t>Луганськгаз</a:t>
            </a:r>
            <a:r>
              <a:rPr lang="uk-UA" sz="1500" dirty="0" smtClean="0"/>
              <a:t>»  забезпечує закупівлю й поставку газу населенню, бюджетним установам, промисловим споживачам, громадським організаціям, експлуатацію розподільних газових мереж області, виконує роботи з газифікації об’єктів і населених пунктів регіону.</a:t>
            </a:r>
          </a:p>
          <a:p>
            <a:pPr lvl="0"/>
            <a:r>
              <a:rPr lang="uk-UA" sz="1500" b="1" dirty="0" smtClean="0"/>
              <a:t>Чисельність </a:t>
            </a:r>
            <a:r>
              <a:rPr lang="uk-UA" sz="1500" b="1" dirty="0"/>
              <a:t>працюючих:</a:t>
            </a:r>
            <a:endParaRPr lang="ru-RU" sz="1500" dirty="0"/>
          </a:p>
          <a:p>
            <a:r>
              <a:rPr lang="uk-UA" sz="1500" i="1" dirty="0"/>
              <a:t>ПАТ «</a:t>
            </a:r>
            <a:r>
              <a:rPr lang="uk-UA" sz="1500" i="1" dirty="0" err="1"/>
              <a:t>Луганськгаз</a:t>
            </a:r>
            <a:r>
              <a:rPr lang="uk-UA" sz="1500" i="1" dirty="0"/>
              <a:t>» – </a:t>
            </a:r>
            <a:r>
              <a:rPr lang="uk-UA" sz="1500" i="1" dirty="0" smtClean="0"/>
              <a:t>1781 </a:t>
            </a:r>
            <a:r>
              <a:rPr lang="uk-UA" sz="1500" i="1" dirty="0"/>
              <a:t>осіб.</a:t>
            </a:r>
            <a:endParaRPr lang="ru-RU" sz="1500" dirty="0"/>
          </a:p>
          <a:p>
            <a:endParaRPr lang="uk-UA" sz="1600" dirty="0" smtClean="0"/>
          </a:p>
          <a:p>
            <a:endParaRPr lang="uk-UA" sz="1400" b="1" dirty="0" smtClean="0"/>
          </a:p>
        </p:txBody>
      </p:sp>
      <p:sp>
        <p:nvSpPr>
          <p:cNvPr id="6" name="Содержимое 5"/>
          <p:cNvSpPr>
            <a:spLocks noGrp="1"/>
          </p:cNvSpPr>
          <p:nvPr>
            <p:ph sz="quarter" idx="4"/>
          </p:nvPr>
        </p:nvSpPr>
        <p:spPr>
          <a:xfrm>
            <a:off x="3500438" y="571472"/>
            <a:ext cx="3357562" cy="8572528"/>
          </a:xfrm>
        </p:spPr>
        <p:txBody>
          <a:bodyPr>
            <a:normAutofit/>
          </a:bodyPr>
          <a:lstStyle/>
          <a:p>
            <a:pPr>
              <a:buNone/>
            </a:pPr>
            <a:endParaRPr lang="uk-UA" b="1" dirty="0" smtClean="0"/>
          </a:p>
          <a:p>
            <a:pPr>
              <a:buNone/>
            </a:pPr>
            <a:r>
              <a:rPr lang="en-US" sz="1450" b="1" dirty="0" smtClean="0">
                <a:latin typeface="Times New Roman" panose="02020603050405020304" pitchFamily="18" charset="0"/>
                <a:cs typeface="Times New Roman" panose="02020603050405020304" pitchFamily="18" charset="0"/>
              </a:rPr>
              <a:t>Industry</a:t>
            </a:r>
          </a:p>
          <a:p>
            <a:pPr marL="185738" indent="-49213">
              <a:buNone/>
            </a:pPr>
            <a:r>
              <a:rPr lang="en-US" sz="1450" b="1" dirty="0" smtClean="0">
                <a:latin typeface="Times New Roman" panose="02020603050405020304" pitchFamily="18" charset="0"/>
                <a:cs typeface="Times New Roman" panose="02020603050405020304" pitchFamily="18" charset="0"/>
              </a:rPr>
              <a:t>Extractive industry</a:t>
            </a:r>
          </a:p>
          <a:p>
            <a:pPr marL="185738" indent="-49213">
              <a:buNone/>
            </a:pPr>
            <a:r>
              <a:rPr lang="uk-UA" sz="1450" dirty="0" err="1" smtClean="0">
                <a:latin typeface="Times New Roman" panose="02020603050405020304" pitchFamily="18" charset="0"/>
                <a:cs typeface="Times New Roman" panose="02020603050405020304" pitchFamily="18" charset="0"/>
              </a:rPr>
              <a:t>At</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this</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time</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only</a:t>
            </a:r>
            <a:r>
              <a:rPr lang="uk-UA" sz="1450" dirty="0" smtClean="0">
                <a:latin typeface="Times New Roman" panose="02020603050405020304" pitchFamily="18" charset="0"/>
                <a:cs typeface="Times New Roman" panose="02020603050405020304" pitchFamily="18" charset="0"/>
              </a:rPr>
              <a:t> 4 </a:t>
            </a:r>
            <a:r>
              <a:rPr lang="uk-UA" sz="1450" dirty="0" err="1" smtClean="0">
                <a:latin typeface="Times New Roman" panose="02020603050405020304" pitchFamily="18" charset="0"/>
                <a:cs typeface="Times New Roman" panose="02020603050405020304" pitchFamily="18" charset="0"/>
              </a:rPr>
              <a:t>mines</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of</a:t>
            </a:r>
            <a:r>
              <a:rPr lang="uk-UA" sz="1450" dirty="0" smtClean="0">
                <a:latin typeface="Times New Roman" panose="02020603050405020304" pitchFamily="18" charset="0"/>
                <a:cs typeface="Times New Roman" panose="02020603050405020304" pitchFamily="18" charset="0"/>
              </a:rPr>
              <a:t> PJSC "</a:t>
            </a:r>
            <a:r>
              <a:rPr lang="uk-UA" sz="1450" dirty="0" err="1" smtClean="0">
                <a:latin typeface="Times New Roman" panose="02020603050405020304" pitchFamily="18" charset="0"/>
                <a:cs typeface="Times New Roman" panose="02020603050405020304" pitchFamily="18" charset="0"/>
              </a:rPr>
              <a:t>Lysychanskvugillia“</a:t>
            </a:r>
            <a:r>
              <a:rPr lang="en-US" sz="1450" dirty="0" smtClean="0">
                <a:latin typeface="Times New Roman" panose="02020603050405020304" pitchFamily="18" charset="0"/>
                <a:cs typeface="Times New Roman" panose="02020603050405020304" pitchFamily="18" charset="0"/>
              </a:rPr>
              <a:t> and </a:t>
            </a:r>
            <a:r>
              <a:rPr lang="uk-UA" sz="1450" dirty="0" smtClean="0">
                <a:latin typeface="Times New Roman" panose="02020603050405020304" pitchFamily="18" charset="0"/>
                <a:cs typeface="Times New Roman" panose="02020603050405020304" pitchFamily="18" charset="0"/>
              </a:rPr>
              <a:t>4</a:t>
            </a:r>
            <a:r>
              <a:rPr lang="en-US" sz="1450" dirty="0" smtClean="0">
                <a:latin typeface="Times New Roman" panose="02020603050405020304" pitchFamily="18" charset="0"/>
                <a:cs typeface="Times New Roman" panose="02020603050405020304" pitchFamily="18" charset="0"/>
              </a:rPr>
              <a:t> from 7 mines of </a:t>
            </a:r>
            <a:r>
              <a:rPr lang="uk-UA" sz="1450" dirty="0" smtClean="0">
                <a:latin typeface="Times New Roman" panose="02020603050405020304" pitchFamily="18" charset="0"/>
                <a:cs typeface="Times New Roman" panose="02020603050405020304" pitchFamily="18" charset="0"/>
              </a:rPr>
              <a:t>SE "</a:t>
            </a:r>
            <a:r>
              <a:rPr lang="uk-UA" sz="1450" dirty="0" err="1" smtClean="0">
                <a:latin typeface="Times New Roman" panose="02020603050405020304" pitchFamily="18" charset="0"/>
                <a:cs typeface="Times New Roman" panose="02020603050405020304" pitchFamily="18" charset="0"/>
              </a:rPr>
              <a:t>Pervomaiskvugillia</a:t>
            </a:r>
            <a:r>
              <a:rPr lang="uk-UA" sz="1450" dirty="0" smtClean="0">
                <a:latin typeface="Times New Roman" panose="02020603050405020304" pitchFamily="18" charset="0"/>
                <a:cs typeface="Times New Roman" panose="02020603050405020304" pitchFamily="18" charset="0"/>
              </a:rPr>
              <a:t>” </a:t>
            </a:r>
            <a:r>
              <a:rPr lang="en-US" sz="1450" dirty="0" smtClean="0">
                <a:latin typeface="Times New Roman" panose="02020603050405020304" pitchFamily="18" charset="0"/>
                <a:cs typeface="Times New Roman" panose="02020603050405020304" pitchFamily="18" charset="0"/>
              </a:rPr>
              <a:t>has been</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working</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on</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the</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unoccupied</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territory</a:t>
            </a:r>
            <a:r>
              <a:rPr lang="uk-UA" sz="1450" dirty="0" smtClean="0">
                <a:latin typeface="Times New Roman" panose="02020603050405020304" pitchFamily="18" charset="0"/>
                <a:cs typeface="Times New Roman" panose="02020603050405020304" pitchFamily="18" charset="0"/>
              </a:rPr>
              <a:t>. </a:t>
            </a:r>
          </a:p>
          <a:p>
            <a:pPr marL="185738" indent="-49213">
              <a:buNone/>
            </a:pPr>
            <a:r>
              <a:rPr lang="uk-UA" sz="1450" b="1" dirty="0" err="1" smtClean="0">
                <a:latin typeface="Times New Roman" panose="02020603050405020304" pitchFamily="18" charset="0"/>
                <a:cs typeface="Times New Roman" panose="02020603050405020304" pitchFamily="18" charset="0"/>
              </a:rPr>
              <a:t>Number</a:t>
            </a:r>
            <a:r>
              <a:rPr lang="uk-UA" sz="1450" b="1" dirty="0" smtClean="0">
                <a:latin typeface="Times New Roman" panose="02020603050405020304" pitchFamily="18" charset="0"/>
                <a:cs typeface="Times New Roman" panose="02020603050405020304" pitchFamily="18" charset="0"/>
              </a:rPr>
              <a:t> </a:t>
            </a:r>
            <a:r>
              <a:rPr lang="uk-UA" sz="1450" b="1" dirty="0" err="1" smtClean="0">
                <a:latin typeface="Times New Roman" panose="02020603050405020304" pitchFamily="18" charset="0"/>
                <a:cs typeface="Times New Roman" panose="02020603050405020304" pitchFamily="18" charset="0"/>
              </a:rPr>
              <a:t>of</a:t>
            </a:r>
            <a:r>
              <a:rPr lang="uk-UA" sz="1450" b="1" dirty="0" smtClean="0">
                <a:latin typeface="Times New Roman" panose="02020603050405020304" pitchFamily="18" charset="0"/>
                <a:cs typeface="Times New Roman" panose="02020603050405020304" pitchFamily="18" charset="0"/>
              </a:rPr>
              <a:t> </a:t>
            </a:r>
            <a:r>
              <a:rPr lang="uk-UA" sz="1450" b="1" dirty="0" err="1" smtClean="0">
                <a:latin typeface="Times New Roman" panose="02020603050405020304" pitchFamily="18" charset="0"/>
                <a:cs typeface="Times New Roman" panose="02020603050405020304" pitchFamily="18" charset="0"/>
              </a:rPr>
              <a:t>workers</a:t>
            </a:r>
            <a:r>
              <a:rPr lang="uk-UA" sz="1450" b="1" dirty="0" smtClean="0">
                <a:latin typeface="Times New Roman" panose="02020603050405020304" pitchFamily="18" charset="0"/>
                <a:cs typeface="Times New Roman" panose="02020603050405020304" pitchFamily="18" charset="0"/>
              </a:rPr>
              <a:t> </a:t>
            </a:r>
            <a:r>
              <a:rPr lang="uk-UA" sz="1450" dirty="0" smtClean="0">
                <a:latin typeface="Times New Roman" panose="02020603050405020304" pitchFamily="18" charset="0"/>
                <a:cs typeface="Times New Roman" panose="02020603050405020304" pitchFamily="18" charset="0"/>
              </a:rPr>
              <a:t>- 9</a:t>
            </a:r>
            <a:r>
              <a:rPr lang="en-US" sz="1450" dirty="0" smtClean="0">
                <a:latin typeface="Times New Roman" panose="02020603050405020304" pitchFamily="18" charset="0"/>
                <a:cs typeface="Times New Roman" panose="02020603050405020304" pitchFamily="18" charset="0"/>
              </a:rPr>
              <a:t>927</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people</a:t>
            </a:r>
            <a:r>
              <a:rPr lang="uk-UA" sz="1450" dirty="0" smtClean="0">
                <a:latin typeface="Times New Roman" panose="02020603050405020304" pitchFamily="18" charset="0"/>
                <a:cs typeface="Times New Roman" panose="02020603050405020304" pitchFamily="18" charset="0"/>
              </a:rPr>
              <a:t>.</a:t>
            </a:r>
          </a:p>
          <a:p>
            <a:pPr marL="185738" indent="-49213">
              <a:buNone/>
            </a:pPr>
            <a:r>
              <a:rPr lang="uk-UA" sz="1450" b="1" dirty="0" err="1" smtClean="0">
                <a:latin typeface="Times New Roman" panose="02020603050405020304" pitchFamily="18" charset="0"/>
                <a:cs typeface="Times New Roman" panose="02020603050405020304" pitchFamily="18" charset="0"/>
              </a:rPr>
              <a:t>Overall</a:t>
            </a:r>
            <a:r>
              <a:rPr lang="uk-UA" sz="1450" b="1" dirty="0" smtClean="0">
                <a:latin typeface="Times New Roman" panose="02020603050405020304" pitchFamily="18" charset="0"/>
                <a:cs typeface="Times New Roman" panose="02020603050405020304" pitchFamily="18" charset="0"/>
              </a:rPr>
              <a:t> </a:t>
            </a:r>
            <a:r>
              <a:rPr lang="uk-UA" sz="1450" b="1" dirty="0" err="1" smtClean="0">
                <a:latin typeface="Times New Roman" panose="02020603050405020304" pitchFamily="18" charset="0"/>
                <a:cs typeface="Times New Roman" panose="02020603050405020304" pitchFamily="18" charset="0"/>
              </a:rPr>
              <a:t>production</a:t>
            </a:r>
            <a:r>
              <a:rPr lang="uk-UA" sz="1450" b="1" dirty="0" smtClean="0">
                <a:latin typeface="Times New Roman" panose="02020603050405020304" pitchFamily="18" charset="0"/>
                <a:cs typeface="Times New Roman" panose="02020603050405020304" pitchFamily="18" charset="0"/>
              </a:rPr>
              <a:t> </a:t>
            </a:r>
            <a:r>
              <a:rPr lang="uk-UA" sz="1450" dirty="0" smtClean="0">
                <a:latin typeface="Times New Roman" panose="02020603050405020304" pitchFamily="18" charset="0"/>
                <a:cs typeface="Times New Roman" panose="02020603050405020304" pitchFamily="18" charset="0"/>
              </a:rPr>
              <a:t>(</a:t>
            </a:r>
            <a:r>
              <a:rPr lang="uk-UA" sz="1450" dirty="0" err="1" smtClean="0">
                <a:latin typeface="Times New Roman" panose="02020603050405020304" pitchFamily="18" charset="0"/>
                <a:cs typeface="Times New Roman" panose="02020603050405020304" pitchFamily="18" charset="0"/>
              </a:rPr>
              <a:t>coal</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mining</a:t>
            </a:r>
            <a:r>
              <a:rPr lang="uk-UA" sz="1450" dirty="0" smtClean="0">
                <a:latin typeface="Times New Roman" panose="02020603050405020304" pitchFamily="18" charset="0"/>
                <a:cs typeface="Times New Roman" panose="02020603050405020304" pitchFamily="18" charset="0"/>
              </a:rPr>
              <a:t>): 2013 - 26.0 </a:t>
            </a:r>
            <a:r>
              <a:rPr lang="uk-UA" sz="1450" dirty="0" err="1" smtClean="0">
                <a:latin typeface="Times New Roman" panose="02020603050405020304" pitchFamily="18" charset="0"/>
                <a:cs typeface="Times New Roman" panose="02020603050405020304" pitchFamily="18" charset="0"/>
              </a:rPr>
              <a:t>million</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tons</a:t>
            </a:r>
            <a:r>
              <a:rPr lang="uk-UA" sz="1450" dirty="0" smtClean="0">
                <a:latin typeface="Times New Roman" panose="02020603050405020304" pitchFamily="18" charset="0"/>
                <a:cs typeface="Times New Roman" panose="02020603050405020304" pitchFamily="18" charset="0"/>
              </a:rPr>
              <a:t>; 2014 </a:t>
            </a:r>
            <a:r>
              <a:rPr lang="en-US" sz="1450" dirty="0" smtClean="0">
                <a:latin typeface="Times New Roman" panose="02020603050405020304" pitchFamily="18" charset="0"/>
                <a:cs typeface="Times New Roman" panose="02020603050405020304" pitchFamily="18" charset="0"/>
              </a:rPr>
              <a:t>and 2015 </a:t>
            </a:r>
            <a:r>
              <a:rPr lang="uk-UA" sz="1450" dirty="0" smtClean="0">
                <a:latin typeface="Times New Roman" panose="02020603050405020304" pitchFamily="18" charset="0"/>
                <a:cs typeface="Times New Roman" panose="02020603050405020304" pitchFamily="18" charset="0"/>
              </a:rPr>
              <a:t>- 1.055 </a:t>
            </a:r>
            <a:r>
              <a:rPr lang="uk-UA" sz="1450" dirty="0" err="1" smtClean="0">
                <a:latin typeface="Times New Roman" panose="02020603050405020304" pitchFamily="18" charset="0"/>
                <a:cs typeface="Times New Roman" panose="02020603050405020304" pitchFamily="18" charset="0"/>
              </a:rPr>
              <a:t>million</a:t>
            </a:r>
            <a:r>
              <a:rPr lang="en-US" sz="1450" dirty="0" smtClean="0">
                <a:latin typeface="Times New Roman" panose="02020603050405020304" pitchFamily="18" charset="0"/>
                <a:cs typeface="Times New Roman" panose="02020603050405020304" pitchFamily="18" charset="0"/>
              </a:rPr>
              <a:t> t</a:t>
            </a:r>
            <a:r>
              <a:rPr lang="uk-UA" sz="1450" dirty="0" err="1" smtClean="0">
                <a:latin typeface="Times New Roman" panose="02020603050405020304" pitchFamily="18" charset="0"/>
                <a:cs typeface="Times New Roman" panose="02020603050405020304" pitchFamily="18" charset="0"/>
              </a:rPr>
              <a:t>ons</a:t>
            </a:r>
            <a:r>
              <a:rPr lang="en-US" sz="1450" dirty="0" smtClean="0">
                <a:latin typeface="Times New Roman" panose="02020603050405020304" pitchFamily="18" charset="0"/>
                <a:cs typeface="Times New Roman" panose="02020603050405020304" pitchFamily="18" charset="0"/>
              </a:rPr>
              <a:t> and 911,0 tons consequently</a:t>
            </a:r>
            <a:r>
              <a:rPr lang="uk-UA" sz="1450" dirty="0" smtClean="0">
                <a:latin typeface="Times New Roman" panose="02020603050405020304" pitchFamily="18" charset="0"/>
                <a:cs typeface="Times New Roman" panose="02020603050405020304" pitchFamily="18" charset="0"/>
              </a:rPr>
              <a:t>(</a:t>
            </a:r>
            <a:r>
              <a:rPr lang="uk-UA" sz="1450" dirty="0" err="1" smtClean="0">
                <a:latin typeface="Times New Roman" panose="02020603050405020304" pitchFamily="18" charset="0"/>
                <a:cs typeface="Times New Roman" panose="02020603050405020304" pitchFamily="18" charset="0"/>
              </a:rPr>
              <a:t>on</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the</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territory</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controlled</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by</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Ukrainian</a:t>
            </a:r>
            <a:r>
              <a:rPr lang="uk-UA" sz="1450" dirty="0" smtClean="0">
                <a:latin typeface="Times New Roman" panose="02020603050405020304" pitchFamily="18" charset="0"/>
                <a:cs typeface="Times New Roman" panose="02020603050405020304" pitchFamily="18" charset="0"/>
              </a:rPr>
              <a:t> </a:t>
            </a:r>
            <a:r>
              <a:rPr lang="uk-UA" sz="1450" dirty="0" err="1" smtClean="0">
                <a:latin typeface="Times New Roman" panose="02020603050405020304" pitchFamily="18" charset="0"/>
                <a:cs typeface="Times New Roman" panose="02020603050405020304" pitchFamily="18" charset="0"/>
              </a:rPr>
              <a:t>Government</a:t>
            </a:r>
            <a:r>
              <a:rPr lang="uk-UA" sz="1450" dirty="0" smtClean="0">
                <a:latin typeface="Times New Roman" panose="02020603050405020304" pitchFamily="18" charset="0"/>
                <a:cs typeface="Times New Roman" panose="02020603050405020304" pitchFamily="18" charset="0"/>
              </a:rPr>
              <a:t>)</a:t>
            </a:r>
            <a:r>
              <a:rPr lang="en-US" sz="1450" dirty="0" smtClean="0">
                <a:latin typeface="Times New Roman" panose="02020603050405020304" pitchFamily="18" charset="0"/>
                <a:cs typeface="Times New Roman" panose="02020603050405020304" pitchFamily="18" charset="0"/>
              </a:rPr>
              <a:t>. About 2,5 million tons can be mined now potentially.</a:t>
            </a:r>
          </a:p>
          <a:p>
            <a:pPr marL="185738" indent="-49213">
              <a:buNone/>
            </a:pPr>
            <a:r>
              <a:rPr lang="en-US" sz="1450" dirty="0" smtClean="0">
                <a:latin typeface="Times New Roman" panose="02020603050405020304" pitchFamily="18" charset="0"/>
                <a:cs typeface="Times New Roman" panose="02020603050405020304" pitchFamily="18" charset="0"/>
              </a:rPr>
              <a:t>Coal products worth of 572,3 million UAH have been realized in 2015, which is 338,7 million UAH more than in 2014.</a:t>
            </a:r>
          </a:p>
          <a:p>
            <a:pPr marL="185738" indent="-49213">
              <a:buNone/>
            </a:pPr>
            <a:r>
              <a:rPr lang="en-US" sz="1450" dirty="0" smtClean="0">
                <a:latin typeface="Times New Roman" panose="02020603050405020304" pitchFamily="18" charset="0"/>
                <a:cs typeface="Times New Roman" panose="02020603050405020304" pitchFamily="18" charset="0"/>
              </a:rPr>
              <a:t>  Share </a:t>
            </a:r>
            <a:r>
              <a:rPr lang="en-US" sz="1450" dirty="0">
                <a:latin typeface="Times New Roman" panose="02020603050405020304" pitchFamily="18" charset="0"/>
                <a:cs typeface="Times New Roman" panose="02020603050405020304" pitchFamily="18" charset="0"/>
              </a:rPr>
              <a:t>of sales pattern in industrial products of </a:t>
            </a:r>
            <a:r>
              <a:rPr lang="en-US" sz="1450" dirty="0" smtClean="0">
                <a:latin typeface="Times New Roman" panose="02020603050405020304" pitchFamily="18" charset="0"/>
                <a:cs typeface="Times New Roman" panose="02020603050405020304" pitchFamily="18" charset="0"/>
              </a:rPr>
              <a:t>region – 19,9 %.    </a:t>
            </a:r>
            <a:endParaRPr lang="uk-UA" sz="1450" dirty="0" smtClean="0">
              <a:latin typeface="Times New Roman" panose="02020603050405020304" pitchFamily="18" charset="0"/>
              <a:cs typeface="Times New Roman" panose="02020603050405020304" pitchFamily="18" charset="0"/>
            </a:endParaRPr>
          </a:p>
          <a:p>
            <a:pPr>
              <a:buNone/>
            </a:pPr>
            <a:r>
              <a:rPr lang="en-US" sz="1450" b="1" dirty="0" smtClean="0">
                <a:solidFill>
                  <a:srgbClr val="002060"/>
                </a:solidFill>
                <a:latin typeface="Times New Roman" panose="02020603050405020304" pitchFamily="18" charset="0"/>
                <a:cs typeface="Times New Roman" panose="02020603050405020304" pitchFamily="18" charset="0"/>
              </a:rPr>
              <a:t>Gas </a:t>
            </a:r>
            <a:r>
              <a:rPr lang="en-US" sz="1450" b="1" dirty="0">
                <a:solidFill>
                  <a:srgbClr val="002060"/>
                </a:solidFill>
                <a:latin typeface="Times New Roman" panose="02020603050405020304" pitchFamily="18" charset="0"/>
                <a:cs typeface="Times New Roman" panose="02020603050405020304" pitchFamily="18" charset="0"/>
              </a:rPr>
              <a:t>industry</a:t>
            </a:r>
          </a:p>
          <a:p>
            <a:pPr marL="180975" indent="-44450">
              <a:buNone/>
            </a:pPr>
            <a:r>
              <a:rPr lang="en-US" sz="1450" dirty="0" smtClean="0">
                <a:latin typeface="Times New Roman" panose="02020603050405020304" pitchFamily="18" charset="0"/>
                <a:cs typeface="Times New Roman" panose="02020603050405020304" pitchFamily="18" charset="0"/>
              </a:rPr>
              <a:t>OJSC “</a:t>
            </a:r>
            <a:r>
              <a:rPr lang="en-US" sz="1450" dirty="0" err="1" smtClean="0">
                <a:latin typeface="Times New Roman" panose="02020603050405020304" pitchFamily="18" charset="0"/>
                <a:cs typeface="Times New Roman" panose="02020603050405020304" pitchFamily="18" charset="0"/>
              </a:rPr>
              <a:t>Luhanskgas</a:t>
            </a:r>
            <a:r>
              <a:rPr lang="en-US" sz="1450" dirty="0" smtClean="0">
                <a:latin typeface="Times New Roman" panose="02020603050405020304" pitchFamily="18" charset="0"/>
                <a:cs typeface="Times New Roman" panose="02020603050405020304" pitchFamily="18" charset="0"/>
              </a:rPr>
              <a:t>” provides purchase and supply of gas for population, state-financed institutions, industrial consumers, social organizations, exploitation of gas distribution networks of the region, carries out works on objects and settlement’s gasification of the region.</a:t>
            </a:r>
          </a:p>
          <a:p>
            <a:pPr>
              <a:buNone/>
            </a:pPr>
            <a:r>
              <a:rPr lang="en-US" sz="1450" b="1" dirty="0" smtClean="0">
                <a:latin typeface="Times New Roman" panose="02020603050405020304" pitchFamily="18" charset="0"/>
                <a:cs typeface="Times New Roman" panose="02020603050405020304" pitchFamily="18" charset="0"/>
              </a:rPr>
              <a:t>Number of workers:</a:t>
            </a:r>
          </a:p>
          <a:p>
            <a:pPr>
              <a:buNone/>
            </a:pPr>
            <a:r>
              <a:rPr lang="en-US" sz="1450" dirty="0" smtClean="0">
                <a:latin typeface="Times New Roman" panose="02020603050405020304" pitchFamily="18" charset="0"/>
                <a:cs typeface="Times New Roman" panose="02020603050405020304" pitchFamily="18" charset="0"/>
              </a:rPr>
              <a:t>OJSC “</a:t>
            </a:r>
            <a:r>
              <a:rPr lang="en-US" sz="1450" dirty="0" err="1" smtClean="0">
                <a:latin typeface="Times New Roman" panose="02020603050405020304" pitchFamily="18" charset="0"/>
                <a:cs typeface="Times New Roman" panose="02020603050405020304" pitchFamily="18" charset="0"/>
              </a:rPr>
              <a:t>Luhanskgas</a:t>
            </a:r>
            <a:r>
              <a:rPr lang="en-US" sz="1450" dirty="0" smtClean="0">
                <a:latin typeface="Times New Roman" panose="02020603050405020304" pitchFamily="18" charset="0"/>
                <a:cs typeface="Times New Roman" panose="02020603050405020304" pitchFamily="18" charset="0"/>
              </a:rPr>
              <a:t>” – 1781 persons </a:t>
            </a:r>
            <a:endParaRPr lang="uk-UA" sz="1450" dirty="0"/>
          </a:p>
        </p:txBody>
      </p:sp>
      <p:sp>
        <p:nvSpPr>
          <p:cNvPr id="9" name="Прямоугольник 8"/>
          <p:cNvSpPr/>
          <p:nvPr/>
        </p:nvSpPr>
        <p:spPr>
          <a:xfrm>
            <a:off x="1643050" y="0"/>
            <a:ext cx="3507692" cy="1323439"/>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32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12</a:t>
            </a:fld>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531440" y="500034"/>
            <a:ext cx="4460506" cy="8358246"/>
          </a:xfrm>
        </p:spPr>
        <p:txBody>
          <a:bodyPr>
            <a:noAutofit/>
          </a:bodyPr>
          <a:lstStyle/>
          <a:p>
            <a:endParaRPr lang="uk-UA" sz="1400" b="1" dirty="0" smtClean="0"/>
          </a:p>
          <a:p>
            <a:endParaRPr lang="uk-UA" sz="1400" b="1" dirty="0" smtClean="0"/>
          </a:p>
          <a:p>
            <a:r>
              <a:rPr lang="uk-UA" sz="1400" b="1" dirty="0" smtClean="0"/>
              <a:t>Промисловість </a:t>
            </a:r>
          </a:p>
          <a:p>
            <a:r>
              <a:rPr lang="uk-UA" sz="1400" b="1" dirty="0" smtClean="0"/>
              <a:t>Електроенергетика</a:t>
            </a:r>
            <a:endParaRPr lang="uk-UA" sz="1400" dirty="0" smtClean="0"/>
          </a:p>
          <a:p>
            <a:r>
              <a:rPr lang="uk-UA" sz="1400" dirty="0" smtClean="0"/>
              <a:t>Електроенергетичну галузь економіки області представляють:</a:t>
            </a:r>
          </a:p>
          <a:p>
            <a:r>
              <a:rPr lang="uk-UA" sz="1400" dirty="0" smtClean="0"/>
              <a:t>- енергогенеруючі підприємства:          </a:t>
            </a:r>
          </a:p>
          <a:p>
            <a:r>
              <a:rPr lang="uk-UA" sz="1400" dirty="0" smtClean="0"/>
              <a:t>ВП «Луганська ТЕС», ТОВ «ДТЕК </a:t>
            </a:r>
            <a:r>
              <a:rPr lang="uk-UA" sz="1400" dirty="0" err="1" smtClean="0"/>
              <a:t>Східенерго</a:t>
            </a:r>
            <a:r>
              <a:rPr lang="uk-UA" sz="1400" dirty="0" smtClean="0"/>
              <a:t>», ДП «Сєвєродонецька ТЕЦ», блок-станції підприємств  (ПрАТ «ЛИНІК», </a:t>
            </a:r>
            <a:br>
              <a:rPr lang="uk-UA" sz="1400" dirty="0" smtClean="0"/>
            </a:br>
            <a:r>
              <a:rPr lang="uk-UA" sz="1400" dirty="0" smtClean="0"/>
              <a:t>ПАТ «</a:t>
            </a:r>
            <a:r>
              <a:rPr lang="uk-UA" sz="1400" dirty="0" err="1" smtClean="0"/>
              <a:t>Рубіжанський</a:t>
            </a:r>
            <a:r>
              <a:rPr lang="uk-UA" sz="1400" dirty="0" smtClean="0"/>
              <a:t> картонно-тарний комбінат», ПАТ «Алчевський металургійний комбінат», ПАТ «Алчевський коксохімзавод», які  виробляють електроенергію для власних потреб); </a:t>
            </a:r>
          </a:p>
          <a:p>
            <a:r>
              <a:rPr lang="uk-UA" sz="1400" dirty="0" smtClean="0"/>
              <a:t>- </a:t>
            </a:r>
            <a:r>
              <a:rPr lang="uk-UA" sz="1400" dirty="0" err="1" smtClean="0"/>
              <a:t>енерготранспортуюче</a:t>
            </a:r>
            <a:r>
              <a:rPr lang="uk-UA" sz="1400" dirty="0" smtClean="0"/>
              <a:t> підприємство «Луганські магістральні електричні мережі»; </a:t>
            </a:r>
          </a:p>
          <a:p>
            <a:r>
              <a:rPr lang="uk-UA" sz="1400" dirty="0" smtClean="0"/>
              <a:t>- енергопостачальні підприємства: </a:t>
            </a:r>
            <a:br>
              <a:rPr lang="uk-UA" sz="1400" dirty="0" smtClean="0"/>
            </a:br>
            <a:r>
              <a:rPr lang="uk-UA" sz="1400" dirty="0" smtClean="0"/>
              <a:t>ТОВ «Луганське енергетичне об’єднання» та Луганська філія ДП «Регіональні електричні мережі». </a:t>
            </a:r>
          </a:p>
          <a:p>
            <a:r>
              <a:rPr lang="uk-UA" sz="1400" dirty="0" smtClean="0"/>
              <a:t>Свою діяльність підприємства галузі здійснюють у рамках  Оптового ринку електроенергії України.</a:t>
            </a:r>
          </a:p>
          <a:p>
            <a:pPr>
              <a:spcBef>
                <a:spcPts val="0"/>
              </a:spcBef>
            </a:pPr>
            <a:r>
              <a:rPr lang="uk-UA" sz="1400" dirty="0" smtClean="0"/>
              <a:t>За 2015 рік всіма генеруючими потужностями області вироблено 2829,7 </a:t>
            </a:r>
            <a:r>
              <a:rPr lang="uk-UA" sz="1400" dirty="0" err="1" smtClean="0"/>
              <a:t>млн</a:t>
            </a:r>
            <a:r>
              <a:rPr lang="uk-UA" sz="1400" dirty="0" smtClean="0"/>
              <a:t> кВт</a:t>
            </a:r>
            <a:r>
              <a:rPr lang="en-US" sz="1400" dirty="0" smtClean="0"/>
              <a:t> </a:t>
            </a:r>
            <a:r>
              <a:rPr lang="uk-UA" sz="1400" dirty="0" smtClean="0"/>
              <a:t>електроенергії за рік </a:t>
            </a:r>
            <a:r>
              <a:rPr lang="uk-UA" sz="1400" i="1" dirty="0" smtClean="0"/>
              <a:t>, </a:t>
            </a:r>
            <a:r>
              <a:rPr lang="uk-UA" sz="1400" dirty="0" smtClean="0"/>
              <a:t>що становить 48,7 % у співвідношенні до 2014 року.</a:t>
            </a:r>
          </a:p>
          <a:p>
            <a:pPr lvl="0">
              <a:spcBef>
                <a:spcPts val="0"/>
              </a:spcBef>
            </a:pPr>
            <a:r>
              <a:rPr lang="uk-UA" sz="1400" b="1" dirty="0"/>
              <a:t>Чисельність працюючих </a:t>
            </a:r>
            <a:r>
              <a:rPr lang="uk-UA" sz="1400" b="1" dirty="0" smtClean="0"/>
              <a:t>у </a:t>
            </a:r>
            <a:r>
              <a:rPr lang="uk-UA" sz="1400" b="1" dirty="0"/>
              <a:t>галузі – </a:t>
            </a:r>
            <a:r>
              <a:rPr lang="uk-UA" sz="1400" b="1" dirty="0" smtClean="0"/>
              <a:t>8881 </a:t>
            </a:r>
            <a:r>
              <a:rPr lang="uk-UA" sz="1400" b="1" dirty="0"/>
              <a:t>осіб.</a:t>
            </a:r>
            <a:endParaRPr lang="ru-RU" sz="1400" dirty="0"/>
          </a:p>
          <a:p>
            <a:pPr>
              <a:spcBef>
                <a:spcPts val="0"/>
              </a:spcBef>
            </a:pPr>
            <a:endParaRPr lang="uk-UA" sz="1400" dirty="0" smtClean="0"/>
          </a:p>
          <a:p>
            <a:endParaRPr lang="uk-UA" sz="1600" b="1" dirty="0" smtClean="0"/>
          </a:p>
        </p:txBody>
      </p:sp>
      <p:sp>
        <p:nvSpPr>
          <p:cNvPr id="6" name="Содержимое 5"/>
          <p:cNvSpPr>
            <a:spLocks noGrp="1"/>
          </p:cNvSpPr>
          <p:nvPr>
            <p:ph sz="quarter" idx="4"/>
          </p:nvPr>
        </p:nvSpPr>
        <p:spPr>
          <a:xfrm>
            <a:off x="3506806" y="536773"/>
            <a:ext cx="3140968" cy="8572528"/>
          </a:xfrm>
        </p:spPr>
        <p:txBody>
          <a:bodyPr>
            <a:noAutofit/>
          </a:bodyPr>
          <a:lstStyle/>
          <a:p>
            <a:pPr marL="190500" indent="0">
              <a:buNone/>
            </a:pPr>
            <a:endParaRPr lang="uk-UA" sz="1600" b="1" dirty="0" smtClean="0">
              <a:latin typeface="Times New Roman" pitchFamily="18" charset="0"/>
              <a:cs typeface="Times New Roman" pitchFamily="18" charset="0"/>
            </a:endParaRPr>
          </a:p>
          <a:p>
            <a:pPr marL="190500" indent="0">
              <a:buNone/>
            </a:pPr>
            <a:endParaRPr lang="uk-UA" sz="1500" b="1" dirty="0" smtClean="0">
              <a:latin typeface="Times New Roman" pitchFamily="18" charset="0"/>
              <a:cs typeface="Times New Roman" pitchFamily="18" charset="0"/>
            </a:endParaRPr>
          </a:p>
          <a:p>
            <a:pPr marL="190500" indent="0">
              <a:buNone/>
            </a:pPr>
            <a:r>
              <a:rPr lang="en-US" sz="1500" b="1" dirty="0" smtClean="0">
                <a:latin typeface="Times New Roman" pitchFamily="18" charset="0"/>
                <a:cs typeface="Times New Roman" pitchFamily="18" charset="0"/>
              </a:rPr>
              <a:t>Industry</a:t>
            </a:r>
          </a:p>
          <a:p>
            <a:pPr marL="190500" indent="0">
              <a:lnSpc>
                <a:spcPct val="80000"/>
              </a:lnSpc>
              <a:buNone/>
            </a:pPr>
            <a:r>
              <a:rPr lang="uk-UA" sz="1500" b="1" dirty="0" err="1" smtClean="0">
                <a:latin typeface="Times New Roman" pitchFamily="18" charset="0"/>
                <a:cs typeface="Times New Roman" pitchFamily="18" charset="0"/>
              </a:rPr>
              <a:t>Electric</a:t>
            </a:r>
            <a:r>
              <a:rPr lang="uk-UA" sz="1500" b="1" dirty="0" smtClean="0">
                <a:latin typeface="Times New Roman" pitchFamily="18" charset="0"/>
                <a:cs typeface="Times New Roman" pitchFamily="18" charset="0"/>
              </a:rPr>
              <a:t> </a:t>
            </a:r>
            <a:r>
              <a:rPr lang="uk-UA" sz="1500" b="1" dirty="0" err="1" smtClean="0">
                <a:latin typeface="Times New Roman" pitchFamily="18" charset="0"/>
                <a:cs typeface="Times New Roman" pitchFamily="18" charset="0"/>
              </a:rPr>
              <a:t>power</a:t>
            </a:r>
            <a:endParaRPr lang="uk-UA" sz="1500" dirty="0" smtClean="0">
              <a:latin typeface="Times New Roman" pitchFamily="18" charset="0"/>
              <a:cs typeface="Times New Roman" pitchFamily="18" charset="0"/>
            </a:endParaRPr>
          </a:p>
          <a:p>
            <a:pPr marL="190500" indent="0">
              <a:lnSpc>
                <a:spcPct val="80000"/>
              </a:lnSpc>
              <a:buNone/>
            </a:pPr>
            <a:r>
              <a:rPr lang="uk-UA" sz="1500" dirty="0" err="1" smtClean="0">
                <a:latin typeface="Times New Roman" pitchFamily="18" charset="0"/>
                <a:cs typeface="Times New Roman" pitchFamily="18" charset="0"/>
              </a:rPr>
              <a:t>Electric</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power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industry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region’s</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economy</a:t>
            </a:r>
            <a:r>
              <a:rPr lang="en-US" sz="1500" dirty="0" smtClean="0">
                <a:latin typeface="Times New Roman" pitchFamily="18" charset="0"/>
                <a:cs typeface="Times New Roman" pitchFamily="18" charset="0"/>
              </a:rPr>
              <a:t> is </a:t>
            </a:r>
            <a:r>
              <a:rPr lang="uk-UA" sz="1500" dirty="0" err="1" smtClean="0">
                <a:latin typeface="Times New Roman" pitchFamily="18" charset="0"/>
                <a:cs typeface="Times New Roman" pitchFamily="18" charset="0"/>
              </a:rPr>
              <a:t>represented</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by</a:t>
            </a:r>
            <a:r>
              <a:rPr lang="uk-UA"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 </a:t>
            </a:r>
          </a:p>
          <a:p>
            <a:pPr marL="190500" lvl="1" indent="0">
              <a:lnSpc>
                <a:spcPct val="80000"/>
              </a:lnSpc>
              <a:buNone/>
            </a:pPr>
            <a:r>
              <a:rPr lang="en-US"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power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generation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enterprises</a:t>
            </a:r>
            <a:r>
              <a:rPr lang="uk-UA" sz="1500" dirty="0" smtClean="0">
                <a:latin typeface="Times New Roman" pitchFamily="18" charset="0"/>
                <a:cs typeface="Times New Roman" pitchFamily="18" charset="0"/>
              </a:rPr>
              <a:t>: SE "</a:t>
            </a:r>
            <a:r>
              <a:rPr lang="uk-UA" sz="1500" dirty="0" err="1" smtClean="0">
                <a:latin typeface="Times New Roman" pitchFamily="18" charset="0"/>
                <a:cs typeface="Times New Roman" pitchFamily="18" charset="0"/>
              </a:rPr>
              <a:t>Luhansk</a:t>
            </a:r>
            <a:r>
              <a:rPr lang="uk-UA" sz="1500" dirty="0" smtClean="0">
                <a:latin typeface="Times New Roman" pitchFamily="18" charset="0"/>
                <a:cs typeface="Times New Roman" pitchFamily="18" charset="0"/>
              </a:rPr>
              <a:t> CHP "LLC "DTEK </a:t>
            </a:r>
            <a:r>
              <a:rPr lang="uk-UA" sz="1500" dirty="0" err="1" smtClean="0">
                <a:latin typeface="Times New Roman" pitchFamily="18" charset="0"/>
                <a:cs typeface="Times New Roman" pitchFamily="18" charset="0"/>
              </a:rPr>
              <a:t>Skhidenergo</a:t>
            </a:r>
            <a:r>
              <a:rPr lang="uk-UA" sz="1500" dirty="0" smtClean="0">
                <a:latin typeface="Times New Roman" pitchFamily="18" charset="0"/>
                <a:cs typeface="Times New Roman" pitchFamily="18" charset="0"/>
              </a:rPr>
              <a:t>" SE "</a:t>
            </a:r>
            <a:r>
              <a:rPr lang="uk-UA" sz="1500" dirty="0" err="1" smtClean="0">
                <a:latin typeface="Times New Roman" pitchFamily="18" charset="0"/>
                <a:cs typeface="Times New Roman" pitchFamily="18" charset="0"/>
              </a:rPr>
              <a:t>Severodonetsk</a:t>
            </a:r>
            <a:r>
              <a:rPr lang="uk-UA" sz="1500" dirty="0" smtClean="0">
                <a:latin typeface="Times New Roman" pitchFamily="18" charset="0"/>
                <a:cs typeface="Times New Roman" pitchFamily="18" charset="0"/>
              </a:rPr>
              <a:t> CHP", </a:t>
            </a:r>
            <a:r>
              <a:rPr lang="en-US" sz="1500" dirty="0" smtClean="0">
                <a:latin typeface="Times New Roman" pitchFamily="18" charset="0"/>
                <a:cs typeface="Times New Roman" pitchFamily="18" charset="0"/>
              </a:rPr>
              <a:t>block-stations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enterprises</a:t>
            </a:r>
            <a:r>
              <a:rPr lang="uk-UA" sz="1500" dirty="0" smtClean="0">
                <a:latin typeface="Times New Roman" pitchFamily="18" charset="0"/>
                <a:cs typeface="Times New Roman" pitchFamily="18" charset="0"/>
              </a:rPr>
              <a:t> (PJSC</a:t>
            </a:r>
            <a:r>
              <a:rPr lang="en-US" sz="15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"LYNIK“,</a:t>
            </a:r>
            <a:r>
              <a:rPr lang="en-US" sz="15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PJSC "</a:t>
            </a:r>
            <a:r>
              <a:rPr lang="uk-UA" sz="1500" dirty="0" err="1" smtClean="0">
                <a:latin typeface="Times New Roman" pitchFamily="18" charset="0"/>
                <a:cs typeface="Times New Roman" pitchFamily="18" charset="0"/>
              </a:rPr>
              <a:t>Rubezhanskyi</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cardboard</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mill</a:t>
            </a:r>
            <a:r>
              <a:rPr lang="uk-UA" sz="1500" dirty="0" smtClean="0">
                <a:latin typeface="Times New Roman" pitchFamily="18" charset="0"/>
                <a:cs typeface="Times New Roman" pitchFamily="18" charset="0"/>
              </a:rPr>
              <a:t>" PJSC "</a:t>
            </a:r>
            <a:r>
              <a:rPr lang="uk-UA" sz="1500" dirty="0" err="1" smtClean="0">
                <a:latin typeface="Times New Roman" pitchFamily="18" charset="0"/>
                <a:cs typeface="Times New Roman" pitchFamily="18" charset="0"/>
              </a:rPr>
              <a:t>Alchevsk</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Metallurgical</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Complex</a:t>
            </a:r>
            <a:r>
              <a:rPr lang="uk-UA"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
            </a:r>
            <a:br>
              <a:rPr lang="en-US" sz="1500" dirty="0" smtClean="0">
                <a:latin typeface="Times New Roman" pitchFamily="18" charset="0"/>
                <a:cs typeface="Times New Roman" pitchFamily="18" charset="0"/>
              </a:rPr>
            </a:br>
            <a:r>
              <a:rPr lang="uk-UA" sz="1500" dirty="0" smtClean="0">
                <a:latin typeface="Times New Roman" pitchFamily="18" charset="0"/>
                <a:cs typeface="Times New Roman" pitchFamily="18" charset="0"/>
              </a:rPr>
              <a:t>PJSC "</a:t>
            </a:r>
            <a:r>
              <a:rPr lang="uk-UA" sz="1500" dirty="0" err="1" smtClean="0">
                <a:latin typeface="Times New Roman" pitchFamily="18" charset="0"/>
                <a:cs typeface="Times New Roman" pitchFamily="18" charset="0"/>
              </a:rPr>
              <a:t>Alchevsk</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coking</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plant</a:t>
            </a:r>
            <a:r>
              <a:rPr lang="uk-UA"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wich</a:t>
            </a:r>
            <a:r>
              <a:rPr lang="en-US"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produc</a:t>
            </a:r>
            <a:r>
              <a:rPr lang="en-US" sz="1500" dirty="0" smtClean="0">
                <a:latin typeface="Times New Roman" pitchFamily="18" charset="0"/>
                <a:cs typeface="Times New Roman" pitchFamily="18" charset="0"/>
              </a:rPr>
              <a:t>e</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electricity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for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its</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own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use</a:t>
            </a:r>
            <a:r>
              <a:rPr lang="uk-UA" sz="1500" dirty="0" smtClean="0">
                <a:latin typeface="Times New Roman" pitchFamily="18" charset="0"/>
                <a:cs typeface="Times New Roman" pitchFamily="18" charset="0"/>
              </a:rPr>
              <a:t>);</a:t>
            </a:r>
          </a:p>
          <a:p>
            <a:pPr marL="190500" lvl="0" indent="0">
              <a:lnSpc>
                <a:spcPct val="80000"/>
              </a:lnSpc>
              <a:buNone/>
            </a:pPr>
            <a:r>
              <a:rPr lang="en-US"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powertransfering</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enterprise</a:t>
            </a:r>
            <a:r>
              <a:rPr lang="uk-UA"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a:t>
            </a:r>
            <a:r>
              <a:rPr lang="uk-UA" sz="1500" dirty="0" err="1" smtClean="0">
                <a:latin typeface="Times New Roman" pitchFamily="18" charset="0"/>
                <a:cs typeface="Times New Roman" pitchFamily="18" charset="0"/>
              </a:rPr>
              <a:t>Luhansk</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main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power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transmission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lines</a:t>
            </a:r>
            <a:r>
              <a:rPr lang="en-US" sz="1500" dirty="0" smtClean="0">
                <a:latin typeface="Times New Roman" pitchFamily="18" charset="0"/>
                <a:cs typeface="Times New Roman" pitchFamily="18" charset="0"/>
              </a:rPr>
              <a:t>”</a:t>
            </a:r>
            <a:r>
              <a:rPr lang="uk-UA" sz="1500" dirty="0" smtClean="0">
                <a:latin typeface="Times New Roman" pitchFamily="18" charset="0"/>
                <a:cs typeface="Times New Roman" pitchFamily="18" charset="0"/>
              </a:rPr>
              <a:t>;</a:t>
            </a:r>
          </a:p>
          <a:p>
            <a:pPr marL="476250" lvl="0" indent="-285750">
              <a:lnSpc>
                <a:spcPct val="80000"/>
              </a:lnSpc>
              <a:buFontTx/>
              <a:buChar char="-"/>
            </a:pPr>
            <a:r>
              <a:rPr lang="uk-UA" sz="1500" dirty="0" err="1" smtClean="0">
                <a:latin typeface="Times New Roman" pitchFamily="18" charset="0"/>
                <a:cs typeface="Times New Roman" pitchFamily="18" charset="0"/>
              </a:rPr>
              <a:t>energy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prowiders</a:t>
            </a:r>
            <a:r>
              <a:rPr lang="uk-UA"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p>
            <a:pPr marL="190500" lvl="0" indent="0">
              <a:lnSpc>
                <a:spcPct val="80000"/>
              </a:lnSpc>
              <a:buNone/>
            </a:pPr>
            <a:r>
              <a:rPr lang="en-US" sz="15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LLC "</a:t>
            </a:r>
            <a:r>
              <a:rPr lang="uk-UA" sz="1500" dirty="0" err="1" smtClean="0">
                <a:latin typeface="Times New Roman" pitchFamily="18" charset="0"/>
                <a:cs typeface="Times New Roman" pitchFamily="18" charset="0"/>
              </a:rPr>
              <a:t>Luhansk</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power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association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and</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Luhansk</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branch</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SE "</a:t>
            </a:r>
            <a:r>
              <a:rPr lang="uk-UA" sz="1500" dirty="0" err="1" smtClean="0">
                <a:latin typeface="Times New Roman" pitchFamily="18" charset="0"/>
                <a:cs typeface="Times New Roman" pitchFamily="18" charset="0"/>
              </a:rPr>
              <a:t>Regional</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Electric</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Networks</a:t>
            </a:r>
            <a:r>
              <a:rPr lang="uk-UA" sz="1500" dirty="0" smtClean="0">
                <a:latin typeface="Times New Roman" pitchFamily="18" charset="0"/>
                <a:cs typeface="Times New Roman" pitchFamily="18" charset="0"/>
              </a:rPr>
              <a:t>".</a:t>
            </a:r>
          </a:p>
          <a:p>
            <a:pPr marL="190500" indent="0">
              <a:lnSpc>
                <a:spcPct val="80000"/>
              </a:lnSpc>
              <a:buNone/>
            </a:pPr>
            <a:r>
              <a:rPr lang="en-US" sz="1500" dirty="0" smtClean="0">
                <a:latin typeface="Times New Roman" pitchFamily="18" charset="0"/>
                <a:cs typeface="Times New Roman" pitchFamily="18" charset="0"/>
              </a:rPr>
              <a:t>E</a:t>
            </a:r>
            <a:r>
              <a:rPr lang="uk-UA" sz="1500" dirty="0" err="1" smtClean="0">
                <a:latin typeface="Times New Roman" pitchFamily="18" charset="0"/>
                <a:cs typeface="Times New Roman" pitchFamily="18" charset="0"/>
              </a:rPr>
              <a:t>nterprises</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sector</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carry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out</a:t>
            </a:r>
            <a:r>
              <a:rPr lang="en-US" sz="1500" dirty="0" smtClean="0">
                <a:latin typeface="Times New Roman" pitchFamily="18" charset="0"/>
                <a:cs typeface="Times New Roman" pitchFamily="18" charset="0"/>
              </a:rPr>
              <a:t> their activity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within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the</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Wholesale</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Electricity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Market</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Ukraine</a:t>
            </a:r>
            <a:r>
              <a:rPr lang="uk-UA" sz="1500" dirty="0" smtClean="0">
                <a:latin typeface="Times New Roman" pitchFamily="18" charset="0"/>
                <a:cs typeface="Times New Roman" pitchFamily="18" charset="0"/>
              </a:rPr>
              <a:t>.</a:t>
            </a:r>
          </a:p>
          <a:p>
            <a:pPr marL="190500" indent="0">
              <a:lnSpc>
                <a:spcPct val="80000"/>
              </a:lnSpc>
              <a:buNone/>
            </a:pPr>
            <a:r>
              <a:rPr lang="uk-UA" sz="1500" dirty="0" err="1" smtClean="0">
                <a:latin typeface="Times New Roman" pitchFamily="18" charset="0"/>
                <a:cs typeface="Times New Roman" pitchFamily="18" charset="0"/>
              </a:rPr>
              <a:t>During</a:t>
            </a:r>
            <a:r>
              <a:rPr lang="uk-UA" sz="1500" dirty="0" smtClean="0">
                <a:latin typeface="Times New Roman" pitchFamily="18" charset="0"/>
                <a:cs typeface="Times New Roman" pitchFamily="18" charset="0"/>
              </a:rPr>
              <a:t> 2015 </a:t>
            </a:r>
            <a:r>
              <a:rPr lang="uk-UA" sz="1500" dirty="0" err="1" smtClean="0">
                <a:latin typeface="Times New Roman" pitchFamily="18" charset="0"/>
                <a:cs typeface="Times New Roman" pitchFamily="18" charset="0"/>
              </a:rPr>
              <a:t>all</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the</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generating</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capacity</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of</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region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produced</a:t>
            </a:r>
            <a:r>
              <a:rPr lang="uk-UA"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2829</a:t>
            </a:r>
            <a:r>
              <a:rPr lang="uk-UA"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7</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million</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kW</a:t>
            </a:r>
            <a:r>
              <a:rPr lang="uk-UA" sz="1500" dirty="0" smtClean="0">
                <a:latin typeface="Times New Roman" pitchFamily="18" charset="0"/>
                <a:cs typeface="Times New Roman" pitchFamily="18" charset="0"/>
              </a:rPr>
              <a:t> a </a:t>
            </a:r>
            <a:r>
              <a:rPr lang="uk-UA" sz="1500" dirty="0" err="1" smtClean="0">
                <a:latin typeface="Times New Roman" pitchFamily="18" charset="0"/>
                <a:cs typeface="Times New Roman" pitchFamily="18" charset="0"/>
              </a:rPr>
              <a:t>year</a:t>
            </a:r>
            <a:r>
              <a:rPr lang="en-US"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that</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is</a:t>
            </a:r>
            <a:r>
              <a:rPr lang="uk-UA" sz="1500" dirty="0" smtClean="0">
                <a:latin typeface="Times New Roman" pitchFamily="18" charset="0"/>
                <a:cs typeface="Times New Roman" pitchFamily="18" charset="0"/>
              </a:rPr>
              <a:t> 48.7% </a:t>
            </a:r>
            <a:r>
              <a:rPr lang="uk-UA" sz="1500" dirty="0" err="1" smtClean="0">
                <a:latin typeface="Times New Roman" pitchFamily="18" charset="0"/>
                <a:cs typeface="Times New Roman" pitchFamily="18" charset="0"/>
              </a:rPr>
              <a:t>as</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compared</a:t>
            </a:r>
            <a:r>
              <a:rPr lang="uk-UA" sz="1500" dirty="0" smtClean="0">
                <a:latin typeface="Times New Roman" pitchFamily="18" charset="0"/>
                <a:cs typeface="Times New Roman" pitchFamily="18" charset="0"/>
              </a:rPr>
              <a:t> </a:t>
            </a:r>
            <a:r>
              <a:rPr lang="uk-UA" sz="1500" dirty="0" err="1" smtClean="0">
                <a:latin typeface="Times New Roman" pitchFamily="18" charset="0"/>
                <a:cs typeface="Times New Roman" pitchFamily="18" charset="0"/>
              </a:rPr>
              <a:t>to</a:t>
            </a:r>
            <a:r>
              <a:rPr lang="uk-UA" sz="1500" dirty="0" smtClean="0">
                <a:latin typeface="Times New Roman" pitchFamily="18" charset="0"/>
                <a:cs typeface="Times New Roman" pitchFamily="18" charset="0"/>
              </a:rPr>
              <a:t> 2014.</a:t>
            </a:r>
          </a:p>
          <a:p>
            <a:pPr marL="190500" indent="0">
              <a:lnSpc>
                <a:spcPct val="80000"/>
              </a:lnSpc>
              <a:buNone/>
            </a:pPr>
            <a:r>
              <a:rPr lang="uk-UA" sz="1500" b="1" dirty="0" err="1" smtClean="0">
                <a:latin typeface="Times New Roman" pitchFamily="18" charset="0"/>
                <a:cs typeface="Times New Roman" pitchFamily="18" charset="0"/>
              </a:rPr>
              <a:t>Number</a:t>
            </a:r>
            <a:r>
              <a:rPr lang="uk-UA" sz="1500" b="1" dirty="0" smtClean="0">
                <a:latin typeface="Times New Roman" pitchFamily="18" charset="0"/>
                <a:cs typeface="Times New Roman" pitchFamily="18" charset="0"/>
              </a:rPr>
              <a:t> </a:t>
            </a:r>
            <a:r>
              <a:rPr lang="uk-UA" sz="1500" b="1" dirty="0" err="1" smtClean="0">
                <a:latin typeface="Times New Roman" pitchFamily="18" charset="0"/>
                <a:cs typeface="Times New Roman" pitchFamily="18" charset="0"/>
              </a:rPr>
              <a:t>of</a:t>
            </a:r>
            <a:r>
              <a:rPr lang="uk-UA" sz="1500" b="1" dirty="0" smtClean="0">
                <a:latin typeface="Times New Roman" pitchFamily="18" charset="0"/>
                <a:cs typeface="Times New Roman" pitchFamily="18" charset="0"/>
              </a:rPr>
              <a:t> </a:t>
            </a:r>
            <a:r>
              <a:rPr lang="uk-UA" sz="1500" b="1" dirty="0" err="1" smtClean="0">
                <a:latin typeface="Times New Roman" pitchFamily="18" charset="0"/>
                <a:cs typeface="Times New Roman" pitchFamily="18" charset="0"/>
              </a:rPr>
              <a:t>workers</a:t>
            </a:r>
            <a:r>
              <a:rPr lang="uk-UA" sz="1500" b="1" dirty="0" smtClean="0">
                <a:latin typeface="Times New Roman" pitchFamily="18" charset="0"/>
                <a:cs typeface="Times New Roman" pitchFamily="18" charset="0"/>
              </a:rPr>
              <a:t> in </a:t>
            </a:r>
            <a:r>
              <a:rPr lang="en-US" sz="1500" b="1" dirty="0" smtClean="0">
                <a:latin typeface="Times New Roman" pitchFamily="18" charset="0"/>
                <a:cs typeface="Times New Roman" pitchFamily="18" charset="0"/>
              </a:rPr>
              <a:t>sector</a:t>
            </a:r>
            <a:r>
              <a:rPr lang="uk-UA" sz="1500" dirty="0" smtClean="0">
                <a:latin typeface="Times New Roman" pitchFamily="18" charset="0"/>
                <a:cs typeface="Times New Roman" pitchFamily="18" charset="0"/>
              </a:rPr>
              <a:t> - </a:t>
            </a:r>
            <a:r>
              <a:rPr lang="en-US" sz="1500" dirty="0" smtClean="0">
                <a:latin typeface="Times New Roman" pitchFamily="18" charset="0"/>
                <a:cs typeface="Times New Roman" pitchFamily="18" charset="0"/>
              </a:rPr>
              <a:t>8881</a:t>
            </a:r>
            <a:r>
              <a:rPr lang="uk-UA"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persons</a:t>
            </a:r>
            <a:r>
              <a:rPr lang="uk-UA" sz="1500" dirty="0" smtClean="0">
                <a:latin typeface="Times New Roman" pitchFamily="18" charset="0"/>
                <a:cs typeface="Times New Roman" pitchFamily="18" charset="0"/>
              </a:rPr>
              <a:t>.</a:t>
            </a:r>
            <a:endParaRPr lang="uk-UA" sz="1500" dirty="0">
              <a:latin typeface="Times New Roman" pitchFamily="18" charset="0"/>
              <a:cs typeface="Times New Roman" pitchFamily="18" charset="0"/>
            </a:endParaRPr>
          </a:p>
        </p:txBody>
      </p:sp>
      <p:sp>
        <p:nvSpPr>
          <p:cNvPr id="9" name="Прямоугольник 8"/>
          <p:cNvSpPr/>
          <p:nvPr/>
        </p:nvSpPr>
        <p:spPr>
          <a:xfrm>
            <a:off x="1714488" y="0"/>
            <a:ext cx="3584636" cy="1323439"/>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r>
              <a:rPr lang="uk-UA" sz="2400" b="1" i="1" u="sng" dirty="0" smtClean="0"/>
              <a:t> </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32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 name="Рисунок 1"/>
          <p:cNvPicPr>
            <a:picLocks noChangeAspect="1"/>
          </p:cNvPicPr>
          <p:nvPr/>
        </p:nvPicPr>
        <p:blipFill>
          <a:blip r:embed="rId3" cstate="print"/>
          <a:stretch>
            <a:fillRect/>
          </a:stretch>
        </p:blipFill>
        <p:spPr>
          <a:xfrm>
            <a:off x="144289" y="7639291"/>
            <a:ext cx="3784777" cy="1504709"/>
          </a:xfrm>
          <a:prstGeom prst="rect">
            <a:avLst/>
          </a:prstGeom>
        </p:spPr>
      </p:pic>
      <p:sp>
        <p:nvSpPr>
          <p:cNvPr id="7" name="Номер слайда 6"/>
          <p:cNvSpPr>
            <a:spLocks noGrp="1"/>
          </p:cNvSpPr>
          <p:nvPr>
            <p:ph type="sldNum" sz="quarter" idx="12"/>
          </p:nvPr>
        </p:nvSpPr>
        <p:spPr/>
        <p:txBody>
          <a:bodyPr/>
          <a:lstStyle/>
          <a:p>
            <a:fld id="{02DDA13B-1F5D-406F-BCEB-6C5237BE0993}" type="slidenum">
              <a:rPr lang="uk-UA" smtClean="0"/>
              <a:pPr/>
              <a:t>13</a:t>
            </a:fld>
            <a:endParaRPr lang="uk-U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0" y="642910"/>
            <a:ext cx="3717032" cy="8215370"/>
          </a:xfrm>
        </p:spPr>
        <p:txBody>
          <a:bodyPr>
            <a:normAutofit fontScale="62500" lnSpcReduction="20000"/>
          </a:bodyPr>
          <a:lstStyle/>
          <a:p>
            <a:pPr marL="137160" indent="0">
              <a:buNone/>
            </a:pPr>
            <a:endParaRPr lang="uk-UA" sz="2600" b="1" dirty="0" smtClean="0"/>
          </a:p>
          <a:p>
            <a:pPr marL="137160" indent="0">
              <a:buNone/>
            </a:pPr>
            <a:endParaRPr lang="uk-UA" sz="2600" b="1" dirty="0" smtClean="0"/>
          </a:p>
          <a:p>
            <a:pPr marL="137160" indent="0">
              <a:buNone/>
            </a:pPr>
            <a:r>
              <a:rPr lang="uk-UA" sz="2600" b="1" dirty="0" smtClean="0"/>
              <a:t>Продукція, що виробляється в регіоні</a:t>
            </a:r>
            <a:endParaRPr lang="uk-UA" sz="2600" dirty="0" smtClean="0"/>
          </a:p>
          <a:p>
            <a:pPr marL="185738" indent="0">
              <a:buNone/>
            </a:pPr>
            <a:r>
              <a:rPr lang="uk-UA" sz="2600" dirty="0" smtClean="0"/>
              <a:t>На території Луганської області, що підконтрольна українській владі, здійснює виробничу діяльність 489 промислових підприємств (48,0 % від загальної кількості промислових підприємств до початку проведення антитерористичної операції), з них 9 – великих, 99 – середніх та 381 малі. Основні підприємства зосереджені у містах </a:t>
            </a:r>
            <a:r>
              <a:rPr lang="uk-UA" sz="2600" dirty="0" err="1" smtClean="0"/>
              <a:t>Сєвєродонецьк</a:t>
            </a:r>
            <a:r>
              <a:rPr lang="uk-UA" sz="2600" dirty="0" smtClean="0"/>
              <a:t>,  Рубіжне, </a:t>
            </a:r>
            <a:br>
              <a:rPr lang="uk-UA" sz="2600" dirty="0" smtClean="0"/>
            </a:br>
            <a:r>
              <a:rPr lang="uk-UA" sz="2600" dirty="0" smtClean="0"/>
              <a:t>Лисичанськ,  Кремінна.</a:t>
            </a:r>
          </a:p>
          <a:p>
            <a:pPr marL="137160" indent="0">
              <a:buNone/>
            </a:pPr>
            <a:r>
              <a:rPr lang="uk-UA" sz="2600" dirty="0" smtClean="0"/>
              <a:t>Обсяг реалізованої промислової продукції Луганської області за підсумками роботи у 2015 році становив 24,8 </a:t>
            </a:r>
            <a:r>
              <a:rPr lang="uk-UA" sz="2600" dirty="0" err="1" smtClean="0"/>
              <a:t>млрд</a:t>
            </a:r>
            <a:r>
              <a:rPr lang="uk-UA" sz="2600" dirty="0" smtClean="0"/>
              <a:t> грн ( 1,7 % до всієї реалізованої продукції України). </a:t>
            </a:r>
          </a:p>
          <a:p>
            <a:pPr marL="137160" indent="0">
              <a:buNone/>
            </a:pPr>
            <a:r>
              <a:rPr lang="uk-UA" sz="2600" dirty="0" smtClean="0"/>
              <a:t> </a:t>
            </a:r>
          </a:p>
          <a:p>
            <a:pPr marL="137160" indent="0">
              <a:buNone/>
            </a:pPr>
            <a:r>
              <a:rPr lang="uk-UA" sz="2600" b="1" dirty="0" smtClean="0"/>
              <a:t>Обсяг реалізованої промислової продукції за основними видами діяльності:</a:t>
            </a:r>
            <a:endParaRPr lang="uk-UA" sz="2600" dirty="0" smtClean="0"/>
          </a:p>
          <a:p>
            <a:pPr marL="358775" indent="-222250">
              <a:buFont typeface="Wingdings" panose="05000000000000000000" pitchFamily="2" charset="2"/>
              <a:buChar char="v"/>
            </a:pPr>
            <a:r>
              <a:rPr lang="uk-UA" sz="2600" b="1" dirty="0" smtClean="0"/>
              <a:t>Добувна промисловість і розроблення кар’єрів -  </a:t>
            </a:r>
            <a:br>
              <a:rPr lang="uk-UA" sz="2600" b="1" dirty="0" smtClean="0"/>
            </a:br>
            <a:r>
              <a:rPr lang="uk-UA" sz="2600" dirty="0" smtClean="0"/>
              <a:t>5414,5 млн грн (або 21,9 %)</a:t>
            </a:r>
          </a:p>
          <a:p>
            <a:pPr marL="358775" indent="-222250">
              <a:buFont typeface="Wingdings" panose="05000000000000000000" pitchFamily="2" charset="2"/>
              <a:buChar char="v"/>
            </a:pPr>
            <a:r>
              <a:rPr lang="uk-UA" sz="2600" b="1" dirty="0" smtClean="0"/>
              <a:t>Переробна промисловість </a:t>
            </a:r>
            <a:r>
              <a:rPr lang="uk-UA" sz="2600" dirty="0" smtClean="0"/>
              <a:t>– </a:t>
            </a:r>
            <a:r>
              <a:rPr lang="ru-RU" sz="2600" dirty="0" smtClean="0"/>
              <a:t>15021,1 </a:t>
            </a:r>
            <a:r>
              <a:rPr lang="ru-RU" sz="2600" dirty="0" err="1" smtClean="0"/>
              <a:t>млн</a:t>
            </a:r>
            <a:r>
              <a:rPr lang="ru-RU" sz="2600" dirty="0" smtClean="0"/>
              <a:t> </a:t>
            </a:r>
            <a:r>
              <a:rPr lang="ru-RU" sz="2600" dirty="0" err="1" smtClean="0"/>
              <a:t>грн</a:t>
            </a:r>
            <a:r>
              <a:rPr lang="ru-RU" sz="2600" dirty="0" smtClean="0"/>
              <a:t> (60,6 %)</a:t>
            </a:r>
            <a:endParaRPr lang="uk-UA" sz="2600" dirty="0" smtClean="0"/>
          </a:p>
          <a:p>
            <a:pPr marL="358775" indent="-222250">
              <a:buFont typeface="Wingdings" panose="05000000000000000000" pitchFamily="2" charset="2"/>
              <a:buChar char="v"/>
            </a:pPr>
            <a:r>
              <a:rPr lang="uk-UA" sz="2600" b="1" dirty="0" smtClean="0"/>
              <a:t>Постачання електроенергії, газу, пари та кондиційованого повітря </a:t>
            </a:r>
            <a:r>
              <a:rPr lang="uk-UA" sz="2600" dirty="0" smtClean="0"/>
              <a:t>– </a:t>
            </a:r>
            <a:r>
              <a:rPr lang="ru-RU" sz="2600" dirty="0" smtClean="0"/>
              <a:t>4085,4 млн </a:t>
            </a:r>
            <a:r>
              <a:rPr lang="ru-RU" sz="2600" dirty="0" err="1" smtClean="0"/>
              <a:t>грн</a:t>
            </a:r>
            <a:r>
              <a:rPr lang="ru-RU" sz="2600" dirty="0" smtClean="0"/>
              <a:t> (16,5 %)</a:t>
            </a:r>
            <a:endParaRPr lang="uk-UA" sz="2600" dirty="0" smtClean="0"/>
          </a:p>
          <a:p>
            <a:pPr marL="358775" indent="-222250">
              <a:buFont typeface="Wingdings" panose="05000000000000000000" pitchFamily="2" charset="2"/>
              <a:buChar char="v"/>
            </a:pPr>
            <a:r>
              <a:rPr lang="uk-UA" sz="2600" b="1" dirty="0" smtClean="0"/>
              <a:t>Водопостачання; каналізація, поводження з відходами </a:t>
            </a:r>
            <a:r>
              <a:rPr lang="uk-UA" sz="2600" dirty="0" smtClean="0"/>
              <a:t>– </a:t>
            </a:r>
            <a:r>
              <a:rPr lang="ru-RU" sz="2600" dirty="0" smtClean="0"/>
              <a:t> </a:t>
            </a:r>
            <a:br>
              <a:rPr lang="ru-RU" sz="2600" dirty="0" smtClean="0"/>
            </a:br>
            <a:r>
              <a:rPr lang="ru-RU" sz="2600" dirty="0" smtClean="0"/>
              <a:t>249,3 млн </a:t>
            </a:r>
            <a:r>
              <a:rPr lang="ru-RU" sz="2600" dirty="0" err="1" smtClean="0"/>
              <a:t>грн</a:t>
            </a:r>
            <a:r>
              <a:rPr lang="ru-RU" sz="2600" dirty="0" smtClean="0"/>
              <a:t> (1,0 %)</a:t>
            </a:r>
          </a:p>
          <a:p>
            <a:pPr>
              <a:buNone/>
            </a:pPr>
            <a:endParaRPr lang="ru-RU" dirty="0" smtClean="0"/>
          </a:p>
        </p:txBody>
      </p:sp>
      <p:sp>
        <p:nvSpPr>
          <p:cNvPr id="6" name="Содержимое 5"/>
          <p:cNvSpPr>
            <a:spLocks noGrp="1"/>
          </p:cNvSpPr>
          <p:nvPr>
            <p:ph sz="quarter" idx="4"/>
          </p:nvPr>
        </p:nvSpPr>
        <p:spPr>
          <a:xfrm>
            <a:off x="3483771" y="714348"/>
            <a:ext cx="3374229" cy="8143932"/>
          </a:xfrm>
        </p:spPr>
        <p:txBody>
          <a:bodyPr>
            <a:normAutofit/>
          </a:bodyPr>
          <a:lstStyle/>
          <a:p>
            <a:pPr>
              <a:buNone/>
            </a:pPr>
            <a:endParaRPr lang="uk-UA" sz="1600" b="1" dirty="0" smtClean="0"/>
          </a:p>
          <a:p>
            <a:pPr>
              <a:buNone/>
            </a:pPr>
            <a:r>
              <a:rPr lang="en-US" sz="1500" b="1" dirty="0" smtClean="0"/>
              <a:t>Products manufactured </a:t>
            </a:r>
            <a:r>
              <a:rPr lang="uk-UA" sz="1500" b="1" dirty="0" smtClean="0"/>
              <a:t>in</a:t>
            </a:r>
            <a:r>
              <a:rPr lang="en-US" sz="1500" b="1" dirty="0" smtClean="0"/>
              <a:t> </a:t>
            </a:r>
            <a:r>
              <a:rPr lang="uk-UA" sz="1500" b="1" dirty="0" err="1" smtClean="0"/>
              <a:t>region</a:t>
            </a:r>
            <a:endParaRPr lang="uk-UA" sz="1500" dirty="0" smtClean="0"/>
          </a:p>
          <a:p>
            <a:pPr marL="137160" indent="0">
              <a:buNone/>
            </a:pPr>
            <a:r>
              <a:rPr lang="en-US" sz="1500" dirty="0" smtClean="0"/>
              <a:t>489 industrial enterprises (48,0 % from total number of enterprises to the beginning of ATO) realize production activity on the territory of Luhansk region, 9 big,  99 middle and 381 small enterprises are among them. The main enterprises operating in </a:t>
            </a:r>
            <a:r>
              <a:rPr lang="en-US" sz="1500" dirty="0" err="1" smtClean="0"/>
              <a:t>Severodonetsk</a:t>
            </a:r>
            <a:r>
              <a:rPr lang="en-US" sz="1500" dirty="0" smtClean="0"/>
              <a:t>, </a:t>
            </a:r>
            <a:r>
              <a:rPr lang="en-US" sz="1500" dirty="0" err="1" smtClean="0"/>
              <a:t>Rubizhne</a:t>
            </a:r>
            <a:r>
              <a:rPr lang="en-US" sz="1500" dirty="0" smtClean="0"/>
              <a:t>, </a:t>
            </a:r>
            <a:r>
              <a:rPr lang="en-US" sz="1500" dirty="0" err="1" smtClean="0"/>
              <a:t>Lysychansk</a:t>
            </a:r>
            <a:r>
              <a:rPr lang="en-US" sz="1500" dirty="0" smtClean="0"/>
              <a:t>, </a:t>
            </a:r>
            <a:r>
              <a:rPr lang="en-US" sz="1500" dirty="0" err="1" smtClean="0"/>
              <a:t>Kreminna</a:t>
            </a:r>
            <a:r>
              <a:rPr lang="en-US" sz="1500" dirty="0" smtClean="0"/>
              <a:t>.</a:t>
            </a:r>
          </a:p>
          <a:p>
            <a:pPr marL="185738" indent="-49213">
              <a:buNone/>
            </a:pPr>
            <a:r>
              <a:rPr lang="uk-UA" sz="1500" dirty="0" err="1" smtClean="0"/>
              <a:t>Sold</a:t>
            </a:r>
            <a:r>
              <a:rPr lang="uk-UA" sz="1500" dirty="0" smtClean="0"/>
              <a:t> </a:t>
            </a:r>
            <a:r>
              <a:rPr lang="uk-UA" sz="1500" dirty="0" err="1" smtClean="0"/>
              <a:t>production</a:t>
            </a:r>
            <a:r>
              <a:rPr lang="uk-UA" sz="1500" dirty="0" smtClean="0"/>
              <a:t> </a:t>
            </a:r>
            <a:r>
              <a:rPr lang="uk-UA" sz="1500" dirty="0" err="1" smtClean="0"/>
              <a:t>of</a:t>
            </a:r>
            <a:r>
              <a:rPr lang="uk-UA" sz="1500" dirty="0" smtClean="0"/>
              <a:t> </a:t>
            </a:r>
            <a:r>
              <a:rPr lang="uk-UA" sz="1500" dirty="0" err="1" smtClean="0"/>
              <a:t>industry</a:t>
            </a:r>
            <a:r>
              <a:rPr lang="uk-UA" sz="1500" dirty="0" smtClean="0"/>
              <a:t> in </a:t>
            </a:r>
            <a:r>
              <a:rPr lang="uk-UA" sz="1500" dirty="0" err="1" smtClean="0"/>
              <a:t>Luhansk</a:t>
            </a:r>
            <a:r>
              <a:rPr lang="uk-UA" sz="1500" dirty="0" smtClean="0"/>
              <a:t> </a:t>
            </a:r>
            <a:r>
              <a:rPr lang="uk-UA" sz="1500" dirty="0" err="1" smtClean="0"/>
              <a:t>region</a:t>
            </a:r>
            <a:r>
              <a:rPr lang="uk-UA" sz="1500" dirty="0" smtClean="0"/>
              <a:t> </a:t>
            </a:r>
            <a:r>
              <a:rPr lang="uk-UA" sz="1500" dirty="0" err="1" smtClean="0"/>
              <a:t>based</a:t>
            </a:r>
            <a:r>
              <a:rPr lang="uk-UA" sz="1500" dirty="0" smtClean="0"/>
              <a:t> </a:t>
            </a:r>
            <a:r>
              <a:rPr lang="uk-UA" sz="1500" dirty="0" err="1" smtClean="0"/>
              <a:t>on</a:t>
            </a:r>
            <a:r>
              <a:rPr lang="uk-UA" sz="1500" dirty="0" smtClean="0"/>
              <a:t> </a:t>
            </a:r>
            <a:r>
              <a:rPr lang="uk-UA" sz="1500" dirty="0" err="1" smtClean="0"/>
              <a:t>experience</a:t>
            </a:r>
            <a:r>
              <a:rPr lang="uk-UA" sz="1500" dirty="0" smtClean="0"/>
              <a:t> in 2015 </a:t>
            </a:r>
            <a:r>
              <a:rPr lang="en-US" sz="1500" dirty="0" smtClean="0"/>
              <a:t>amounted</a:t>
            </a:r>
            <a:r>
              <a:rPr lang="uk-UA" sz="1500" dirty="0" smtClean="0"/>
              <a:t> 24.8 </a:t>
            </a:r>
            <a:r>
              <a:rPr lang="uk-UA" sz="1500" dirty="0" err="1" smtClean="0"/>
              <a:t>billion</a:t>
            </a:r>
            <a:r>
              <a:rPr lang="uk-UA" sz="1500" dirty="0" smtClean="0"/>
              <a:t> UAH (1.7 % </a:t>
            </a:r>
            <a:r>
              <a:rPr lang="en-US" sz="1500" dirty="0" smtClean="0"/>
              <a:t>to</a:t>
            </a:r>
            <a:r>
              <a:rPr lang="uk-UA" sz="1500" dirty="0" smtClean="0"/>
              <a:t> </a:t>
            </a:r>
            <a:r>
              <a:rPr lang="uk-UA" sz="1500" dirty="0" err="1" smtClean="0"/>
              <a:t>all</a:t>
            </a:r>
            <a:r>
              <a:rPr lang="uk-UA" sz="1500" dirty="0" smtClean="0"/>
              <a:t> </a:t>
            </a:r>
            <a:r>
              <a:rPr lang="uk-UA" sz="1500" dirty="0" err="1" smtClean="0"/>
              <a:t>sales</a:t>
            </a:r>
            <a:r>
              <a:rPr lang="uk-UA" sz="1500" dirty="0" smtClean="0"/>
              <a:t> in </a:t>
            </a:r>
            <a:r>
              <a:rPr lang="uk-UA" sz="1500" dirty="0" err="1" smtClean="0"/>
              <a:t>Ukraine</a:t>
            </a:r>
            <a:r>
              <a:rPr lang="uk-UA" sz="1500" dirty="0" smtClean="0"/>
              <a:t>).</a:t>
            </a:r>
            <a:endParaRPr lang="en-US" sz="1500" dirty="0"/>
          </a:p>
          <a:p>
            <a:pPr marL="185738" indent="-49213">
              <a:buNone/>
            </a:pPr>
            <a:r>
              <a:rPr lang="en-US" sz="1500" b="1" dirty="0" smtClean="0"/>
              <a:t>Sold production of industry in core activities:</a:t>
            </a:r>
          </a:p>
          <a:p>
            <a:pPr marL="422275" indent="-285750">
              <a:buFontTx/>
              <a:buChar char="-"/>
            </a:pPr>
            <a:r>
              <a:rPr lang="en-US" sz="1500" b="1" dirty="0" smtClean="0"/>
              <a:t>Mining industry and quarry development </a:t>
            </a:r>
            <a:r>
              <a:rPr lang="en-US" sz="1500" dirty="0" smtClean="0"/>
              <a:t>– 5414,5 million UAH (or 21,9 %)</a:t>
            </a:r>
          </a:p>
          <a:p>
            <a:pPr marL="422275" indent="-285750">
              <a:buFontTx/>
              <a:buChar char="-"/>
            </a:pPr>
            <a:r>
              <a:rPr lang="en-US" sz="1500" b="1" dirty="0" smtClean="0"/>
              <a:t>Processing industry </a:t>
            </a:r>
            <a:r>
              <a:rPr lang="en-US" sz="1500" dirty="0" smtClean="0"/>
              <a:t>– 15021,1 million UAH (60,6 %)</a:t>
            </a:r>
          </a:p>
          <a:p>
            <a:pPr marL="422275" indent="-285750">
              <a:buFontTx/>
              <a:buChar char="-"/>
            </a:pPr>
            <a:r>
              <a:rPr lang="en-US" sz="1500" b="1" dirty="0" smtClean="0"/>
              <a:t>Electrical, gas and </a:t>
            </a:r>
            <a:r>
              <a:rPr lang="en-US" sz="1500" b="1" dirty="0"/>
              <a:t>c</a:t>
            </a:r>
            <a:r>
              <a:rPr lang="en-US" sz="1500" b="1" dirty="0" smtClean="0"/>
              <a:t>onditioned air supply </a:t>
            </a:r>
            <a:r>
              <a:rPr lang="en-US" sz="1500" dirty="0" smtClean="0"/>
              <a:t>– 4085,4 million UAH (16,5 %)</a:t>
            </a:r>
          </a:p>
          <a:p>
            <a:pPr marL="422275" indent="-285750">
              <a:buFontTx/>
              <a:buChar char="-"/>
            </a:pPr>
            <a:r>
              <a:rPr lang="en-US" sz="1500" b="1" dirty="0" smtClean="0"/>
              <a:t>Water supply, canalization, waste management  </a:t>
            </a:r>
            <a:r>
              <a:rPr lang="en-US" sz="1500" dirty="0" smtClean="0"/>
              <a:t>- 249,3 million UAH (1,0 %)</a:t>
            </a:r>
            <a:endParaRPr lang="uk-UA" sz="1500" dirty="0" smtClean="0"/>
          </a:p>
        </p:txBody>
      </p:sp>
      <p:sp>
        <p:nvSpPr>
          <p:cNvPr id="9" name="Прямоугольник 8"/>
          <p:cNvSpPr/>
          <p:nvPr/>
        </p:nvSpPr>
        <p:spPr>
          <a:xfrm>
            <a:off x="364940" y="0"/>
            <a:ext cx="6493060" cy="126188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uk-UA" sz="2800" b="1" i="1" u="sng" dirty="0" smtClean="0"/>
              <a:t> </a:t>
            </a:r>
            <a:endParaRPr lang="ru-RU" sz="28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14</a:t>
            </a:fld>
            <a:endParaRPr lang="uk-U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0" y="642910"/>
            <a:ext cx="3717032" cy="8215370"/>
          </a:xfrm>
        </p:spPr>
        <p:txBody>
          <a:bodyPr>
            <a:normAutofit/>
          </a:bodyPr>
          <a:lstStyle/>
          <a:p>
            <a:pPr marL="137160" indent="0">
              <a:buNone/>
            </a:pPr>
            <a:endParaRPr lang="uk-UA" sz="2600" b="1" dirty="0" smtClean="0"/>
          </a:p>
          <a:p>
            <a:pPr marL="137160" indent="0">
              <a:buNone/>
            </a:pPr>
            <a:endParaRPr lang="uk-UA" sz="2600" b="1" dirty="0" smtClean="0"/>
          </a:p>
          <a:p>
            <a:pPr marL="137160" indent="0">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ІНВЕСТИЦІЙНІ ПРОПОЗИЦІЇ ПРОМИСЛОВОСТІ</a:t>
            </a:r>
            <a:r>
              <a:rPr lang="uk-UA" sz="1800" b="1" dirty="0" smtClean="0">
                <a:solidFill>
                  <a:srgbClr val="813E19"/>
                </a:solidFill>
              </a:rPr>
              <a:t>:</a:t>
            </a:r>
          </a:p>
          <a:p>
            <a:pPr marL="358775" lvl="1" indent="0">
              <a:buClr>
                <a:srgbClr val="FFFF00"/>
              </a:buClr>
              <a:buSzPct val="75000"/>
              <a:buNone/>
              <a:tabLst>
                <a:tab pos="0" algn="l"/>
                <a:tab pos="2244725" algn="l"/>
              </a:tabLst>
            </a:pPr>
            <a:r>
              <a:rPr lang="ru-RU" sz="1400" dirty="0">
                <a:latin typeface="Times New Roman" panose="02020603050405020304" pitchFamily="18" charset="0"/>
                <a:ea typeface="Calibri" panose="020F0502020204030204" pitchFamily="34" charset="0"/>
                <a:cs typeface="Times New Roman" panose="02020603050405020304" pitchFamily="18" charset="0"/>
              </a:rPr>
              <a:t>ТОВ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Лисстальпром</a:t>
            </a:r>
            <a:r>
              <a:rPr lang="ru-RU" sz="1400" dirty="0">
                <a:latin typeface="Times New Roman" panose="02020603050405020304" pitchFamily="18" charset="0"/>
                <a:ea typeface="Calibri" panose="020F0502020204030204" pitchFamily="34" charset="0"/>
                <a:cs typeface="Times New Roman" panose="02020603050405020304" pitchFamily="18" charset="0"/>
              </a:rPr>
              <a:t>»  (м.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Лисичанвьк</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p>
          <a:p>
            <a:pPr marL="358775" lvl="1" indent="0">
              <a:buClr>
                <a:srgbClr val="FFFF00"/>
              </a:buClr>
              <a:buSzPct val="75000"/>
              <a:buNone/>
              <a:tabLst>
                <a:tab pos="0" algn="l"/>
                <a:tab pos="2244725" algn="l"/>
              </a:tabLst>
            </a:pPr>
            <a:r>
              <a:rPr lang="uk-UA" sz="1400" dirty="0">
                <a:latin typeface="Times New Roman" panose="02020603050405020304" pitchFamily="18" charset="0"/>
                <a:ea typeface="Calibri" panose="020F0502020204030204" pitchFamily="34" charset="0"/>
                <a:cs typeface="Times New Roman" panose="02020603050405020304" pitchFamily="18" charset="0"/>
              </a:rPr>
              <a:t>Встановлення лінії</a:t>
            </a:r>
            <a:r>
              <a:rPr lang="ru-RU" sz="1400" dirty="0">
                <a:latin typeface="Times New Roman" panose="02020603050405020304" pitchFamily="18" charset="0"/>
                <a:ea typeface="Calibri" panose="020F0502020204030204" pitchFamily="34" charset="0"/>
                <a:cs typeface="Times New Roman" panose="02020603050405020304" pitchFamily="18" charset="0"/>
              </a:rPr>
              <a:t> по </a:t>
            </a:r>
            <a:r>
              <a:rPr lang="uk-UA" sz="1400" dirty="0">
                <a:latin typeface="Times New Roman" panose="02020603050405020304" pitchFamily="18" charset="0"/>
                <a:ea typeface="Calibri" panose="020F0502020204030204" pitchFamily="34" charset="0"/>
                <a:cs typeface="Times New Roman" panose="02020603050405020304" pitchFamily="18" charset="0"/>
              </a:rPr>
              <a:t>виготовленню лиття за газифікованими моделями </a:t>
            </a:r>
          </a:p>
          <a:p>
            <a:pPr marL="358775" lvl="1" indent="0">
              <a:buClr>
                <a:srgbClr val="FFFF00"/>
              </a:buClr>
              <a:buSzPct val="75000"/>
              <a:buNone/>
              <a:tabLst>
                <a:tab pos="0" algn="l"/>
                <a:tab pos="2244725" algn="l"/>
              </a:tabLst>
            </a:pPr>
            <a:r>
              <a:rPr lang="uk-UA" sz="1400" dirty="0">
                <a:latin typeface="Times New Roman" panose="02020603050405020304" pitchFamily="18" charset="0"/>
                <a:ea typeface="Calibri" panose="020F0502020204030204" pitchFamily="34" charset="0"/>
                <a:cs typeface="Times New Roman" panose="02020603050405020304" pitchFamily="18" charset="0"/>
              </a:rPr>
              <a:t>Потреба в інвестиціях  </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br>
              <a:rPr lang="ru-RU" sz="1400" dirty="0">
                <a:latin typeface="Times New Roman" panose="02020603050405020304" pitchFamily="18" charset="0"/>
                <a:ea typeface="Calibri" panose="020F0502020204030204" pitchFamily="34" charset="0"/>
                <a:cs typeface="Times New Roman" panose="02020603050405020304" pitchFamily="18" charset="0"/>
              </a:rPr>
            </a:br>
            <a:r>
              <a:rPr lang="ru-RU" sz="1400" dirty="0">
                <a:latin typeface="Times New Roman" panose="02020603050405020304" pitchFamily="18" charset="0"/>
                <a:ea typeface="Calibri" panose="020F0502020204030204" pitchFamily="34" charset="0"/>
                <a:cs typeface="Times New Roman" panose="02020603050405020304" pitchFamily="18" charset="0"/>
              </a:rPr>
              <a:t>до 5 млн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США</a:t>
            </a:r>
          </a:p>
          <a:p>
            <a:pPr marL="358775" indent="0">
              <a:buNone/>
            </a:pPr>
            <a:endParaRPr lang="uk-UA" sz="1800" b="1" dirty="0" smtClean="0">
              <a:solidFill>
                <a:srgbClr val="813E19"/>
              </a:solidFill>
            </a:endParaRPr>
          </a:p>
          <a:p>
            <a:pPr marL="137160" indent="0">
              <a:buNone/>
            </a:pPr>
            <a:endParaRPr lang="uk-UA" sz="1800" b="1" dirty="0">
              <a:solidFill>
                <a:srgbClr val="813E19"/>
              </a:solidFill>
            </a:endParaRPr>
          </a:p>
          <a:p>
            <a:pPr>
              <a:buNone/>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Содержимое 5"/>
          <p:cNvSpPr>
            <a:spLocks noGrp="1"/>
          </p:cNvSpPr>
          <p:nvPr>
            <p:ph sz="quarter" idx="4"/>
          </p:nvPr>
        </p:nvSpPr>
        <p:spPr>
          <a:xfrm>
            <a:off x="3483771" y="2048555"/>
            <a:ext cx="3374229" cy="1145659"/>
          </a:xfrm>
        </p:spPr>
        <p:txBody>
          <a:bodyPr>
            <a:normAutofit fontScale="85000" lnSpcReduction="20000"/>
          </a:bodyPr>
          <a:lstStyle/>
          <a:p>
            <a:pPr>
              <a:buNone/>
            </a:pPr>
            <a:endParaRPr lang="uk-UA" sz="1600" b="1" dirty="0" smtClean="0"/>
          </a:p>
          <a:p>
            <a:pPr marL="137160" indent="0">
              <a:buNone/>
            </a:pPr>
            <a:r>
              <a:rPr lang="en-US" sz="2000" dirty="0">
                <a:latin typeface="Times New Roman" panose="02020603050405020304" pitchFamily="18" charset="0"/>
                <a:cs typeface="Times New Roman" panose="02020603050405020304" pitchFamily="18" charset="0"/>
              </a:rPr>
              <a:t>LLC</a:t>
            </a:r>
            <a:r>
              <a:rPr lang="uk-UA"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Lysstalprom</a:t>
            </a:r>
            <a:r>
              <a:rPr lang="uk-UA"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Lysychansk</a:t>
            </a:r>
            <a:r>
              <a:rPr lang="uk-UA"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establishment of lost foam casting production</a:t>
            </a:r>
            <a:r>
              <a:rPr lang="uk-UA"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Investment required – up to 5 million US dollars.</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64940" y="0"/>
            <a:ext cx="6493060" cy="126188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uk-UA" sz="2800" b="1" i="1" u="sng" dirty="0" smtClean="0"/>
              <a:t> </a:t>
            </a:r>
            <a:endParaRPr lang="ru-RU" sz="28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15</a:t>
            </a:fld>
            <a:endParaRPr lang="uk-UA"/>
          </a:p>
        </p:txBody>
      </p:sp>
      <p:sp>
        <p:nvSpPr>
          <p:cNvPr id="2" name="Прямоугольник 1"/>
          <p:cNvSpPr/>
          <p:nvPr/>
        </p:nvSpPr>
        <p:spPr>
          <a:xfrm>
            <a:off x="309031" y="4058097"/>
            <a:ext cx="3174740" cy="1169551"/>
          </a:xfrm>
          <a:prstGeom prst="rect">
            <a:avLst/>
          </a:prstGeom>
        </p:spPr>
        <p:txBody>
          <a:bodyPr wrap="square">
            <a:spAutoFit/>
          </a:bodyPr>
          <a:lstStyle/>
          <a:p>
            <a:r>
              <a:rPr lang="ru-RU" sz="1400" dirty="0">
                <a:latin typeface="Times New Roman" panose="02020603050405020304" pitchFamily="18" charset="0"/>
                <a:ea typeface="Calibri" panose="020F0502020204030204" pitchFamily="34" charset="0"/>
                <a:cs typeface="Times New Roman" panose="02020603050405020304" pitchFamily="18" charset="0"/>
              </a:rPr>
              <a:t>ПАТ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Лисичанський</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склозавод</a:t>
            </a:r>
            <a:r>
              <a:rPr lang="ru-RU" sz="1400" dirty="0">
                <a:latin typeface="Times New Roman" panose="02020603050405020304" pitchFamily="18" charset="0"/>
                <a:ea typeface="Calibri" panose="020F0502020204030204" pitchFamily="34" charset="0"/>
                <a:cs typeface="Times New Roman" panose="02020603050405020304" pitchFamily="18" charset="0"/>
              </a:rPr>
              <a:t>  «ПРОЛЕТАРІЙ»</a:t>
            </a:r>
          </a:p>
          <a:p>
            <a:r>
              <a:rPr lang="ru-RU" sz="1400" dirty="0" err="1">
                <a:latin typeface="Times New Roman" panose="02020603050405020304" pitchFamily="18" charset="0"/>
                <a:ea typeface="Calibri" panose="020F0502020204030204" pitchFamily="34" charset="0"/>
                <a:cs typeface="Times New Roman" panose="02020603050405020304" pitchFamily="18" charset="0"/>
              </a:rPr>
              <a:t>Модернізація</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виробництва</a:t>
            </a:r>
            <a:r>
              <a:rPr lang="ru-RU" sz="1400" dirty="0">
                <a:latin typeface="Times New Roman" panose="02020603050405020304" pitchFamily="18" charset="0"/>
                <a:ea typeface="Calibri" panose="020F0502020204030204" pitchFamily="34" charset="0"/>
                <a:cs typeface="Times New Roman" panose="02020603050405020304" pitchFamily="18" charset="0"/>
              </a:rPr>
              <a:t>  крупногабаритного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флоат-скла</a:t>
            </a:r>
            <a:r>
              <a:rPr lang="ru-RU" sz="1400" dirty="0">
                <a:latin typeface="Times New Roman" panose="02020603050405020304" pitchFamily="18" charset="0"/>
                <a:ea typeface="Calibri" panose="020F0502020204030204" pitchFamily="34" charset="0"/>
                <a:cs typeface="Times New Roman" panose="02020603050405020304" pitchFamily="18" charset="0"/>
              </a:rPr>
              <a:t>  Потреба 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інвестиціях</a:t>
            </a:r>
            <a:r>
              <a:rPr lang="ru-RU" sz="1400" dirty="0">
                <a:latin typeface="Times New Roman" panose="02020603050405020304" pitchFamily="18" charset="0"/>
                <a:ea typeface="Calibri" panose="020F0502020204030204" pitchFamily="34" charset="0"/>
                <a:cs typeface="Times New Roman" panose="02020603050405020304" pitchFamily="18" charset="0"/>
              </a:rPr>
              <a:t>  -  638 млн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грн</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descr="D:\Мои документы\Мои рисунки\Пролетарий\ПАТ ЛСЗ Пролетар-й виробництво - 1.jpg"/>
          <p:cNvPicPr/>
          <p:nvPr/>
        </p:nvPicPr>
        <p:blipFill>
          <a:blip r:embed="rId3" cstate="print"/>
          <a:srcRect/>
          <a:stretch>
            <a:fillRect/>
          </a:stretch>
        </p:blipFill>
        <p:spPr bwMode="auto">
          <a:xfrm>
            <a:off x="2000240" y="5214227"/>
            <a:ext cx="3071834" cy="1143723"/>
          </a:xfrm>
          <a:prstGeom prst="rect">
            <a:avLst/>
          </a:prstGeom>
          <a:noFill/>
          <a:ln w="9525">
            <a:noFill/>
            <a:miter lim="800000"/>
            <a:headEnd/>
            <a:tailEnd/>
          </a:ln>
        </p:spPr>
      </p:pic>
      <p:sp>
        <p:nvSpPr>
          <p:cNvPr id="3" name="Прямоугольник 2"/>
          <p:cNvSpPr/>
          <p:nvPr/>
        </p:nvSpPr>
        <p:spPr>
          <a:xfrm>
            <a:off x="285728" y="6429388"/>
            <a:ext cx="3429000" cy="1384995"/>
          </a:xfrm>
          <a:prstGeom prst="rect">
            <a:avLst/>
          </a:prstGeom>
        </p:spPr>
        <p:txBody>
          <a:bodyPr>
            <a:spAutoFit/>
          </a:bodyPr>
          <a:lstStyle/>
          <a:p>
            <a:r>
              <a:rPr lang="uk-UA" sz="1400" dirty="0">
                <a:latin typeface="Times New Roman" panose="02020603050405020304" pitchFamily="18" charset="0"/>
                <a:ea typeface="Calibri" panose="020F0502020204030204" pitchFamily="34" charset="0"/>
                <a:cs typeface="Times New Roman" panose="02020603050405020304" pitchFamily="18" charset="0"/>
              </a:rPr>
              <a:t>ТОВ НВО «</a:t>
            </a:r>
            <a:r>
              <a:rPr lang="uk-UA" sz="1400" dirty="0" err="1">
                <a:latin typeface="Times New Roman" panose="02020603050405020304" pitchFamily="18" charset="0"/>
                <a:ea typeface="Calibri" panose="020F0502020204030204" pitchFamily="34" charset="0"/>
                <a:cs typeface="Times New Roman" panose="02020603050405020304" pitchFamily="18" charset="0"/>
              </a:rPr>
              <a:t>Сєвєродонецький</a:t>
            </a:r>
            <a:r>
              <a:rPr lang="uk-UA" sz="1400" dirty="0">
                <a:latin typeface="Times New Roman" panose="02020603050405020304" pitchFamily="18" charset="0"/>
                <a:ea typeface="Calibri" panose="020F0502020204030204" pitchFamily="34" charset="0"/>
                <a:cs typeface="Times New Roman" panose="02020603050405020304" pitchFamily="18" charset="0"/>
              </a:rPr>
              <a:t> Склопластик»</a:t>
            </a:r>
          </a:p>
          <a:p>
            <a:r>
              <a:rPr lang="uk-UA" sz="1400" dirty="0">
                <a:latin typeface="Times New Roman" panose="02020603050405020304" pitchFamily="18" charset="0"/>
                <a:ea typeface="Calibri" panose="020F0502020204030204" pitchFamily="34" charset="0"/>
                <a:cs typeface="Times New Roman" panose="02020603050405020304" pitchFamily="18" charset="0"/>
              </a:rPr>
              <a:t>Організація виробництва скловати</a:t>
            </a:r>
          </a:p>
          <a:p>
            <a:r>
              <a:rPr lang="ru-RU" sz="1400" dirty="0">
                <a:latin typeface="Times New Roman" panose="02020603050405020304" pitchFamily="18" charset="0"/>
                <a:ea typeface="Calibri" panose="020F0502020204030204" pitchFamily="34" charset="0"/>
                <a:cs typeface="Times New Roman" panose="02020603050405020304" pitchFamily="18" charset="0"/>
              </a:rPr>
              <a:t>Потреба 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інвестиціях</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uk-UA" sz="1400" dirty="0">
                <a:latin typeface="Times New Roman" panose="02020603050405020304" pitchFamily="18" charset="0"/>
                <a:ea typeface="Calibri" panose="020F0502020204030204" pitchFamily="34" charset="0"/>
                <a:cs typeface="Times New Roman" panose="02020603050405020304" pitchFamily="18" charset="0"/>
              </a:rPr>
              <a:t>2,5 млн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США</a:t>
            </a:r>
          </a:p>
          <a:p>
            <a:r>
              <a:rPr lang="uk-UA" sz="1400" dirty="0" err="1">
                <a:latin typeface="Times New Roman" panose="02020603050405020304" pitchFamily="18" charset="0"/>
                <a:ea typeface="Calibri" panose="020F0502020204030204" pitchFamily="34" charset="0"/>
                <a:cs typeface="Times New Roman" panose="02020603050405020304" pitchFamily="18" charset="0"/>
              </a:rPr>
              <a:t>Пултрузійне</a:t>
            </a:r>
            <a:r>
              <a:rPr lang="uk-UA" sz="1400" dirty="0">
                <a:latin typeface="Times New Roman" panose="02020603050405020304" pitchFamily="18" charset="0"/>
                <a:ea typeface="Calibri" panose="020F0502020204030204" pitchFamily="34" charset="0"/>
                <a:cs typeface="Times New Roman" panose="02020603050405020304" pitchFamily="18" charset="0"/>
              </a:rPr>
              <a:t>  виготовлення  склопластику</a:t>
            </a:r>
          </a:p>
          <a:p>
            <a:r>
              <a:rPr lang="ru-RU" sz="1400" dirty="0">
                <a:latin typeface="Times New Roman" panose="02020603050405020304" pitchFamily="18" charset="0"/>
                <a:ea typeface="Calibri" panose="020F0502020204030204" pitchFamily="34" charset="0"/>
                <a:cs typeface="Times New Roman" panose="02020603050405020304" pitchFamily="18" charset="0"/>
              </a:rPr>
              <a:t>Потреба в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інвестиціях</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uk-UA" sz="1400" dirty="0">
                <a:latin typeface="Times New Roman" panose="02020603050405020304" pitchFamily="18" charset="0"/>
                <a:ea typeface="Calibri" panose="020F0502020204030204" pitchFamily="34" charset="0"/>
                <a:cs typeface="Times New Roman" panose="02020603050405020304" pitchFamily="18" charset="0"/>
              </a:rPr>
              <a:t>80 тис.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США</a:t>
            </a:r>
          </a:p>
        </p:txBody>
      </p:sp>
      <p:pic>
        <p:nvPicPr>
          <p:cNvPr id="11" name="Picture 8" descr="https://i.ytimg.com/vi/vU4pmWFpaD0/mq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40" y="7786710"/>
            <a:ext cx="3143272" cy="11430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56146" y="1565350"/>
            <a:ext cx="3562514" cy="410882"/>
          </a:xfrm>
          <a:prstGeom prst="rect">
            <a:avLst/>
          </a:prstGeom>
        </p:spPr>
        <p:txBody>
          <a:bodyPr wrap="none">
            <a:spAutoFit/>
          </a:bodyPr>
          <a:lstStyle/>
          <a:p>
            <a:pPr indent="449580" algn="just">
              <a:lnSpc>
                <a:spcPct val="115000"/>
              </a:lnSpc>
              <a:spcAft>
                <a:spcPts val="10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Investment Industrial Proposals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3632252" y="4156580"/>
            <a:ext cx="3074592" cy="1083374"/>
          </a:xfrm>
          <a:prstGeom prst="rect">
            <a:avLst/>
          </a:prstGeom>
        </p:spPr>
        <p:txBody>
          <a:bodyPr wrap="square">
            <a:spAutoFit/>
          </a:bodyPr>
          <a:lstStyle/>
          <a:p>
            <a:pPr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PJSC</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Lysychansky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sklozavod</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PROLETARYI</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Production </a:t>
            </a:r>
            <a:r>
              <a:rPr lang="en-US" sz="1400" dirty="0">
                <a:latin typeface="Times New Roman" panose="02020603050405020304" pitchFamily="18" charset="0"/>
                <a:ea typeface="Calibri" panose="020F0502020204030204" pitchFamily="34" charset="0"/>
                <a:cs typeface="Times New Roman" panose="02020603050405020304" pitchFamily="18" charset="0"/>
              </a:rPr>
              <a:t>modernization of large-sized float glass</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Investment required </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638 million UAH</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3429000" y="6572264"/>
            <a:ext cx="3429000" cy="954107"/>
          </a:xfrm>
          <a:prstGeom prst="rect">
            <a:avLst/>
          </a:prstGeom>
        </p:spPr>
        <p:txBody>
          <a:bodyPr>
            <a:spAutoFit/>
          </a:bodyPr>
          <a:lstStyle/>
          <a:p>
            <a:pPr algn="just">
              <a:lnSpc>
                <a:spcPct val="80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SPA</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Severodonetskii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Skloplastic</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a:t>
            </a:r>
            <a:r>
              <a:rPr lang="uk-UA" sz="1400" dirty="0" err="1" smtClean="0">
                <a:latin typeface="Times New Roman" panose="02020603050405020304" pitchFamily="18" charset="0"/>
                <a:ea typeface="Calibri" panose="020F0502020204030204" pitchFamily="34" charset="0"/>
                <a:cs typeface="Times New Roman" panose="02020603050405020304" pitchFamily="18" charset="0"/>
              </a:rPr>
              <a:t>roduction</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latin typeface="Times New Roman" panose="02020603050405020304" pitchFamily="18" charset="0"/>
                <a:ea typeface="Calibri" panose="020F0502020204030204" pitchFamily="34" charset="0"/>
                <a:cs typeface="Times New Roman" panose="02020603050405020304" pitchFamily="18" charset="0"/>
              </a:rPr>
              <a:t>of</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glass wool</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Investment </a:t>
            </a:r>
            <a:r>
              <a:rPr lang="en-US" sz="1400" dirty="0">
                <a:latin typeface="Times New Roman" panose="02020603050405020304" pitchFamily="18" charset="0"/>
                <a:ea typeface="Calibri" panose="020F0502020204030204" pitchFamily="34" charset="0"/>
                <a:cs typeface="Times New Roman" panose="02020603050405020304" pitchFamily="18" charset="0"/>
              </a:rPr>
              <a:t>required – </a:t>
            </a:r>
            <a:r>
              <a:rPr lang="uk-UA" sz="1400" dirty="0">
                <a:latin typeface="Times New Roman" panose="02020603050405020304" pitchFamily="18" charset="0"/>
                <a:ea typeface="Calibri" panose="020F0502020204030204" pitchFamily="34" charset="0"/>
                <a:cs typeface="Times New Roman" panose="02020603050405020304" pitchFamily="18" charset="0"/>
              </a:rPr>
              <a:t>2.5 </a:t>
            </a:r>
            <a:r>
              <a:rPr lang="en-US" sz="1400" dirty="0">
                <a:latin typeface="Times New Roman" panose="02020603050405020304" pitchFamily="18" charset="0"/>
                <a:ea typeface="Calibri" panose="020F0502020204030204" pitchFamily="34" charset="0"/>
                <a:cs typeface="Times New Roman" panose="02020603050405020304" pitchFamily="18" charset="0"/>
              </a:rPr>
              <a:t>million US dollars.</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80000"/>
              </a:lnSpc>
            </a:pPr>
            <a:r>
              <a:rPr lang="en-US" sz="1400" dirty="0" err="1">
                <a:latin typeface="Times New Roman" panose="02020603050405020304" pitchFamily="18" charset="0"/>
                <a:ea typeface="Calibri" panose="020F0502020204030204" pitchFamily="34" charset="0"/>
                <a:cs typeface="Times New Roman" panose="02020603050405020304" pitchFamily="18" charset="0"/>
              </a:rPr>
              <a:t>Pultrusion</a:t>
            </a:r>
            <a:r>
              <a:rPr lang="en-US" sz="1400" dirty="0">
                <a:latin typeface="Times New Roman" panose="02020603050405020304" pitchFamily="18" charset="0"/>
                <a:ea typeface="Calibri" panose="020F0502020204030204" pitchFamily="34" charset="0"/>
                <a:cs typeface="Times New Roman" panose="02020603050405020304" pitchFamily="18" charset="0"/>
              </a:rPr>
              <a:t> fiberglass manufacture</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Investment required - </a:t>
            </a:r>
            <a:r>
              <a:rPr lang="uk-UA" sz="1400" dirty="0">
                <a:latin typeface="Times New Roman" panose="02020603050405020304" pitchFamily="18" charset="0"/>
                <a:ea typeface="Calibri" panose="020F0502020204030204" pitchFamily="34" charset="0"/>
                <a:cs typeface="Times New Roman" panose="02020603050405020304" pitchFamily="18" charset="0"/>
              </a:rPr>
              <a:t>80 </a:t>
            </a:r>
            <a:r>
              <a:rPr lang="en-US" sz="1400" dirty="0">
                <a:latin typeface="Times New Roman" panose="02020603050405020304" pitchFamily="18" charset="0"/>
                <a:ea typeface="Calibri" panose="020F0502020204030204" pitchFamily="34" charset="0"/>
                <a:cs typeface="Times New Roman" panose="02020603050405020304" pitchFamily="18" charset="0"/>
              </a:rPr>
              <a:t>thousand US dollars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650" name="Picture 2" descr="E:\документи\ЗЗтаЗЕД\всякое\литье.jpg"/>
          <p:cNvPicPr>
            <a:picLocks noChangeAspect="1" noChangeArrowheads="1"/>
          </p:cNvPicPr>
          <p:nvPr/>
        </p:nvPicPr>
        <p:blipFill>
          <a:blip r:embed="rId5" cstate="print"/>
          <a:srcRect/>
          <a:stretch>
            <a:fillRect/>
          </a:stretch>
        </p:blipFill>
        <p:spPr bwMode="auto">
          <a:xfrm>
            <a:off x="2000240" y="3143240"/>
            <a:ext cx="3071810" cy="1000133"/>
          </a:xfrm>
          <a:prstGeom prst="rect">
            <a:avLst/>
          </a:prstGeom>
          <a:noFill/>
        </p:spPr>
      </p:pic>
    </p:spTree>
    <p:extLst>
      <p:ext uri="{BB962C8B-B14F-4D97-AF65-F5344CB8AC3E}">
        <p14:creationId xmlns:p14="http://schemas.microsoft.com/office/powerpoint/2010/main" val="296111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0" y="642910"/>
            <a:ext cx="3501008" cy="8215370"/>
          </a:xfrm>
        </p:spPr>
        <p:txBody>
          <a:bodyPr>
            <a:normAutofit/>
          </a:bodyPr>
          <a:lstStyle/>
          <a:p>
            <a:pPr marL="137160" indent="0">
              <a:buNone/>
            </a:pPr>
            <a:endParaRPr lang="uk-UA" sz="2600" b="1" dirty="0" smtClean="0"/>
          </a:p>
          <a:p>
            <a:pPr marL="271463" indent="0">
              <a:buNone/>
            </a:pPr>
            <a:r>
              <a:rPr lang="uk-UA" sz="1600" dirty="0">
                <a:latin typeface="Times New Roman" panose="02020603050405020304" pitchFamily="18" charset="0"/>
                <a:ea typeface="Calibri" panose="020F0502020204030204" pitchFamily="34" charset="0"/>
                <a:cs typeface="Times New Roman" panose="02020603050405020304" pitchFamily="18" charset="0"/>
              </a:rPr>
              <a:t>ІНВЕСТИЦІЙНІ</a:t>
            </a:r>
            <a:r>
              <a:rPr lang="uk-UA" sz="1600" b="1" dirty="0" smtClean="0">
                <a:solidFill>
                  <a:srgbClr val="813E19"/>
                </a:solidFill>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ПРОПОЗИЦІЇ ПРОМИСЛОВОСТІ:</a:t>
            </a:r>
          </a:p>
          <a:p>
            <a:pPr marL="266700" indent="0" algn="just">
              <a:buNone/>
            </a:pPr>
            <a:endParaRPr lang="ru-RU" sz="1200" b="1" dirty="0" smtClean="0">
              <a:solidFill>
                <a:srgbClr val="813E19"/>
              </a:solidFill>
              <a:effectLst>
                <a:outerShdw blurRad="38100" dist="38100" dir="2700000" algn="tl">
                  <a:srgbClr val="000000">
                    <a:alpha val="43137"/>
                  </a:srgbClr>
                </a:outerShdw>
              </a:effectLst>
              <a:ea typeface="Times New Roman" panose="02020603050405020304" pitchFamily="18" charset="0"/>
            </a:endParaRPr>
          </a:p>
          <a:p>
            <a:pPr marL="266700" indent="0" algn="just">
              <a:buNone/>
            </a:pPr>
            <a:r>
              <a:rPr lang="ru-RU" sz="1400" dirty="0">
                <a:latin typeface="Times New Roman" panose="02020603050405020304" pitchFamily="18" charset="0"/>
                <a:cs typeface="Times New Roman" panose="02020603050405020304" pitchFamily="18" charset="0"/>
              </a:rPr>
              <a:t>ТОВ НВФ «МІКРОХІМ» (м. </a:t>
            </a:r>
            <a:r>
              <a:rPr lang="ru-RU" sz="1400" dirty="0" err="1">
                <a:latin typeface="Times New Roman" panose="02020603050405020304" pitchFamily="18" charset="0"/>
                <a:cs typeface="Times New Roman" panose="02020603050405020304" pitchFamily="18" charset="0"/>
              </a:rPr>
              <a:t>Рубіжне</a:t>
            </a:r>
            <a:r>
              <a:rPr lang="ru-RU" sz="1400" dirty="0">
                <a:latin typeface="Times New Roman" panose="02020603050405020304" pitchFamily="18" charset="0"/>
                <a:cs typeface="Times New Roman" panose="02020603050405020304" pitchFamily="18" charset="0"/>
              </a:rPr>
              <a:t>)</a:t>
            </a:r>
          </a:p>
          <a:p>
            <a:pPr marL="266700" indent="0" algn="just">
              <a:buNone/>
            </a:pPr>
            <a:r>
              <a:rPr lang="uk-UA" sz="1400" dirty="0">
                <a:latin typeface="Times New Roman" panose="02020603050405020304" pitchFamily="18" charset="0"/>
                <a:cs typeface="Times New Roman" panose="02020603050405020304" pitchFamily="18" charset="0"/>
              </a:rPr>
              <a:t>Виробництво  </a:t>
            </a:r>
            <a:r>
              <a:rPr lang="uk-UA" sz="1400" dirty="0" err="1">
                <a:latin typeface="Times New Roman" panose="02020603050405020304" pitchFamily="18" charset="0"/>
                <a:cs typeface="Times New Roman" panose="02020603050405020304" pitchFamily="18" charset="0"/>
              </a:rPr>
              <a:t>ампулованих</a:t>
            </a:r>
            <a:r>
              <a:rPr lang="uk-UA" sz="1400" dirty="0">
                <a:latin typeface="Times New Roman" panose="02020603050405020304" pitchFamily="18" charset="0"/>
                <a:cs typeface="Times New Roman" panose="02020603050405020304" pitchFamily="18" charset="0"/>
              </a:rPr>
              <a:t> лікувальних засобів</a:t>
            </a:r>
          </a:p>
          <a:p>
            <a:pPr marL="266700" indent="0" algn="just">
              <a:buNone/>
            </a:pPr>
            <a:r>
              <a:rPr lang="ru-RU" sz="1400" dirty="0">
                <a:latin typeface="Times New Roman" panose="02020603050405020304" pitchFamily="18" charset="0"/>
                <a:cs typeface="Times New Roman" panose="02020603050405020304" pitchFamily="18" charset="0"/>
              </a:rPr>
              <a:t>Потреба в </a:t>
            </a:r>
            <a:r>
              <a:rPr lang="uk-UA" sz="1400" dirty="0">
                <a:latin typeface="Times New Roman" panose="02020603050405020304" pitchFamily="18" charset="0"/>
                <a:cs typeface="Times New Roman" panose="02020603050405020304" pitchFamily="18" charset="0"/>
              </a:rPr>
              <a:t>інвестиціях</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2,5 млн</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C</a:t>
            </a:r>
            <a:r>
              <a:rPr lang="ru-RU" sz="1400" dirty="0">
                <a:latin typeface="Times New Roman" panose="02020603050405020304" pitchFamily="18" charset="0"/>
                <a:cs typeface="Times New Roman" panose="02020603050405020304" pitchFamily="18" charset="0"/>
              </a:rPr>
              <a:t>ША </a:t>
            </a:r>
            <a:endParaRPr lang="uk-UA" sz="1400" dirty="0">
              <a:latin typeface="Times New Roman" panose="02020603050405020304" pitchFamily="18" charset="0"/>
              <a:cs typeface="Times New Roman" panose="02020603050405020304" pitchFamily="18" charset="0"/>
            </a:endParaRPr>
          </a:p>
          <a:p>
            <a:pPr marL="137160" indent="0">
              <a:buNone/>
            </a:pPr>
            <a:endParaRPr lang="uk-UA" sz="1800" b="1" dirty="0">
              <a:solidFill>
                <a:srgbClr val="813E19"/>
              </a:solidFill>
            </a:endParaRPr>
          </a:p>
          <a:p>
            <a:pPr>
              <a:buNone/>
            </a:pPr>
            <a:endParaRPr lang="ru-RU" dirty="0" smtClean="0"/>
          </a:p>
        </p:txBody>
      </p:sp>
      <p:sp>
        <p:nvSpPr>
          <p:cNvPr id="6" name="Содержимое 5"/>
          <p:cNvSpPr>
            <a:spLocks noGrp="1"/>
          </p:cNvSpPr>
          <p:nvPr>
            <p:ph sz="quarter" idx="4"/>
          </p:nvPr>
        </p:nvSpPr>
        <p:spPr>
          <a:xfrm>
            <a:off x="3459452" y="1745853"/>
            <a:ext cx="3374229" cy="1014718"/>
          </a:xfrm>
        </p:spPr>
        <p:txBody>
          <a:bodyPr>
            <a:normAutofit fontScale="62500" lnSpcReduction="20000"/>
          </a:bodyPr>
          <a:lstStyle/>
          <a:p>
            <a:pPr>
              <a:buNone/>
            </a:pPr>
            <a:endParaRPr lang="uk-UA" sz="1600" b="1" dirty="0" smtClean="0"/>
          </a:p>
          <a:p>
            <a:pPr marL="173038" indent="0">
              <a:lnSpc>
                <a:spcPct val="120000"/>
              </a:lnSpc>
              <a:buNone/>
            </a:pPr>
            <a:r>
              <a:rPr lang="en-US" sz="2200" dirty="0">
                <a:latin typeface="Times New Roman" panose="02020603050405020304" pitchFamily="18" charset="0"/>
                <a:cs typeface="Times New Roman" panose="02020603050405020304" pitchFamily="18" charset="0"/>
              </a:rPr>
              <a:t>LLC RPC</a:t>
            </a:r>
            <a:r>
              <a:rPr lang="uk-UA"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MIKROKHIM</a:t>
            </a:r>
            <a:r>
              <a:rPr lang="uk-UA"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Rubizhne</a:t>
            </a:r>
            <a:r>
              <a:rPr lang="uk-UA"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a:t>
            </a:r>
            <a:r>
              <a:rPr lang="en-US" sz="2200" dirty="0" err="1" smtClean="0">
                <a:latin typeface="Times New Roman" panose="02020603050405020304" pitchFamily="18" charset="0"/>
                <a:cs typeface="Times New Roman" panose="02020603050405020304" pitchFamily="18" charset="0"/>
              </a:rPr>
              <a:t>mpulled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drugs manufacture</a:t>
            </a:r>
            <a:r>
              <a:rPr lang="uk-UA"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Investment </a:t>
            </a:r>
            <a:r>
              <a:rPr lang="en-US" sz="2200" dirty="0">
                <a:latin typeface="Times New Roman" panose="02020603050405020304" pitchFamily="18" charset="0"/>
                <a:cs typeface="Times New Roman" panose="02020603050405020304" pitchFamily="18" charset="0"/>
              </a:rPr>
              <a:t>required- 2.5 million US dollars</a:t>
            </a:r>
            <a:endParaRPr lang="ru-RU" sz="2200" dirty="0">
              <a:latin typeface="Times New Roman" panose="02020603050405020304" pitchFamily="18" charset="0"/>
              <a:cs typeface="Times New Roman" panose="02020603050405020304" pitchFamily="18" charset="0"/>
            </a:endParaRPr>
          </a:p>
          <a:p>
            <a:pPr>
              <a:buNone/>
            </a:pPr>
            <a:endParaRPr lang="en-US" dirty="0" smtClean="0"/>
          </a:p>
        </p:txBody>
      </p:sp>
      <p:sp>
        <p:nvSpPr>
          <p:cNvPr id="9" name="Прямоугольник 8"/>
          <p:cNvSpPr/>
          <p:nvPr/>
        </p:nvSpPr>
        <p:spPr>
          <a:xfrm>
            <a:off x="364940" y="0"/>
            <a:ext cx="6493060" cy="126188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uk-UA" sz="2800" b="1" i="1" u="sng" dirty="0" smtClean="0"/>
              <a:t> </a:t>
            </a:r>
            <a:endParaRPr lang="ru-RU" sz="28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16</a:t>
            </a:fld>
            <a:endParaRPr lang="uk-UA"/>
          </a:p>
        </p:txBody>
      </p:sp>
      <p:sp>
        <p:nvSpPr>
          <p:cNvPr id="2" name="Прямоугольник 1"/>
          <p:cNvSpPr/>
          <p:nvPr/>
        </p:nvSpPr>
        <p:spPr>
          <a:xfrm>
            <a:off x="309031" y="4058097"/>
            <a:ext cx="3014190" cy="1169551"/>
          </a:xfrm>
          <a:prstGeom prst="rect">
            <a:avLst/>
          </a:prstGeom>
        </p:spPr>
        <p:txBody>
          <a:bodyPr wrap="square">
            <a:spAutoFit/>
          </a:bodyPr>
          <a:lstStyle/>
          <a:p>
            <a:r>
              <a:rPr lang="ru-RU" sz="1400" dirty="0">
                <a:latin typeface="Times New Roman" panose="02020603050405020304" pitchFamily="18" charset="0"/>
                <a:ea typeface="Calibri" panose="020F0502020204030204" pitchFamily="34" charset="0"/>
                <a:cs typeface="Times New Roman" panose="02020603050405020304" pitchFamily="18" charset="0"/>
              </a:rPr>
              <a:t>ТОВ «БКФ» (</a:t>
            </a:r>
            <a:r>
              <a:rPr lang="uk-UA" sz="1400" dirty="0">
                <a:latin typeface="Times New Roman" panose="02020603050405020304" pitchFamily="18" charset="0"/>
                <a:ea typeface="Calibri" panose="020F0502020204030204" pitchFamily="34" charset="0"/>
                <a:cs typeface="Times New Roman" panose="02020603050405020304" pitchFamily="18" charset="0"/>
              </a:rPr>
              <a:t>м. Рубіжне)</a:t>
            </a:r>
          </a:p>
          <a:p>
            <a:r>
              <a:rPr lang="uk-UA" sz="1400" dirty="0">
                <a:latin typeface="Times New Roman" panose="02020603050405020304" pitchFamily="18" charset="0"/>
                <a:ea typeface="Calibri" panose="020F0502020204030204" pitchFamily="34" charset="0"/>
                <a:cs typeface="Times New Roman" panose="02020603050405020304" pitchFamily="18" charset="0"/>
              </a:rPr>
              <a:t>Виробництво промислової та побутової  упаковки з полімерних матеріалів Потреба в інвестиціях  - </a:t>
            </a:r>
          </a:p>
          <a:p>
            <a:r>
              <a:rPr lang="uk-UA" sz="1400" dirty="0">
                <a:latin typeface="Times New Roman" panose="02020603050405020304" pitchFamily="18" charset="0"/>
                <a:ea typeface="Calibri" panose="020F0502020204030204" pitchFamily="34" charset="0"/>
                <a:cs typeface="Times New Roman" panose="02020603050405020304" pitchFamily="18" charset="0"/>
              </a:rPr>
              <a:t>1 млн ЕВРО</a:t>
            </a:r>
          </a:p>
        </p:txBody>
      </p:sp>
      <p:sp>
        <p:nvSpPr>
          <p:cNvPr id="3" name="Прямоугольник 2"/>
          <p:cNvSpPr/>
          <p:nvPr/>
        </p:nvSpPr>
        <p:spPr>
          <a:xfrm>
            <a:off x="257812" y="6435771"/>
            <a:ext cx="3356992" cy="954107"/>
          </a:xfrm>
          <a:prstGeom prst="rect">
            <a:avLst/>
          </a:prstGeom>
        </p:spPr>
        <p:txBody>
          <a:bodyPr wrap="square">
            <a:spAutoFit/>
          </a:bodyPr>
          <a:lstStyle/>
          <a:p>
            <a:r>
              <a:rPr lang="uk-UA" sz="1400" dirty="0">
                <a:latin typeface="Times New Roman" panose="02020603050405020304" pitchFamily="18" charset="0"/>
                <a:ea typeface="Calibri" panose="020F0502020204030204" pitchFamily="34" charset="0"/>
                <a:cs typeface="Times New Roman" panose="02020603050405020304" pitchFamily="18" charset="0"/>
              </a:rPr>
              <a:t>ТОВ “ПРОМРЕСУРСИ”</a:t>
            </a:r>
          </a:p>
          <a:p>
            <a:r>
              <a:rPr lang="uk-UA" sz="1400" dirty="0">
                <a:latin typeface="Times New Roman" panose="02020603050405020304" pitchFamily="18" charset="0"/>
                <a:ea typeface="Calibri" panose="020F0502020204030204" pitchFamily="34" charset="0"/>
                <a:cs typeface="Times New Roman" panose="02020603050405020304" pitchFamily="18" charset="0"/>
              </a:rPr>
              <a:t>Видобуток та переробка  вохри, тугоплавкої глини</a:t>
            </a:r>
          </a:p>
          <a:p>
            <a:r>
              <a:rPr lang="ru-RU" sz="1400" dirty="0">
                <a:latin typeface="Times New Roman" panose="02020603050405020304" pitchFamily="18" charset="0"/>
                <a:ea typeface="Calibri" panose="020F0502020204030204" pitchFamily="34" charset="0"/>
                <a:cs typeface="Times New Roman" panose="02020603050405020304" pitchFamily="18" charset="0"/>
              </a:rPr>
              <a:t>Потреба в і</a:t>
            </a:r>
            <a:r>
              <a:rPr lang="uk-UA" sz="1400" dirty="0" err="1">
                <a:latin typeface="Times New Roman" panose="02020603050405020304" pitchFamily="18" charset="0"/>
                <a:ea typeface="Calibri" panose="020F0502020204030204" pitchFamily="34" charset="0"/>
                <a:cs typeface="Times New Roman" panose="02020603050405020304" pitchFamily="18" charset="0"/>
              </a:rPr>
              <a:t>нвестиціях</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uk-UA" sz="1400" dirty="0">
                <a:latin typeface="Times New Roman" panose="02020603050405020304" pitchFamily="18" charset="0"/>
                <a:ea typeface="Calibri" panose="020F0502020204030204" pitchFamily="34" charset="0"/>
                <a:cs typeface="Times New Roman" panose="02020603050405020304" pitchFamily="18" charset="0"/>
              </a:rPr>
              <a:t> 2 млн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США</a:t>
            </a: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188" y="2866306"/>
            <a:ext cx="2958281" cy="10627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6" descr="http://i.biz-gid.com/img/logo/2295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831" y="5143504"/>
            <a:ext cx="3044637" cy="10875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pbs.twimg.com/profile_images/579278197566676992/e3sMtXY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831" y="7439168"/>
            <a:ext cx="3044638" cy="12036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17032" y="1115616"/>
            <a:ext cx="3024336" cy="658643"/>
          </a:xfrm>
          <a:prstGeom prst="rect">
            <a:avLst/>
          </a:prstGeom>
        </p:spPr>
        <p:txBody>
          <a:bodyPr wrap="square">
            <a:spAutoFit/>
          </a:bodyPr>
          <a:lstStyle/>
          <a:p>
            <a:pPr indent="449580" algn="just">
              <a:lnSpc>
                <a:spcPct val="115000"/>
              </a:lnSpc>
              <a:spcAft>
                <a:spcPts val="100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INVESTMENT INDUSTRIAL PROPOSALS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3404681" y="4001720"/>
            <a:ext cx="3429000" cy="1211614"/>
          </a:xfrm>
          <a:prstGeom prst="rect">
            <a:avLst/>
          </a:prstGeom>
        </p:spPr>
        <p:txBody>
          <a:bodyPr>
            <a:spAutoFit/>
          </a:bodyPr>
          <a:lstStyle/>
          <a:p>
            <a:pPr marL="92075"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LLC</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BKF</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Rubizhne</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92075"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anufacture </a:t>
            </a:r>
            <a:r>
              <a:rPr lang="en-US" sz="1400" dirty="0">
                <a:latin typeface="Times New Roman" panose="02020603050405020304" pitchFamily="18" charset="0"/>
                <a:ea typeface="Calibri" panose="020F0502020204030204" pitchFamily="34" charset="0"/>
                <a:cs typeface="Times New Roman" panose="02020603050405020304" pitchFamily="18" charset="0"/>
              </a:rPr>
              <a:t>of industrial and common package from polymeric materials</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Investment required </a:t>
            </a:r>
            <a:r>
              <a:rPr lang="uk-UA" sz="1400" dirty="0">
                <a:latin typeface="Times New Roman" panose="02020603050405020304" pitchFamily="18" charset="0"/>
                <a:ea typeface="Calibri" panose="020F0502020204030204" pitchFamily="34" charset="0"/>
                <a:cs typeface="Times New Roman" panose="02020603050405020304" pitchFamily="18" charset="0"/>
              </a:rPr>
              <a:t>- 1 </a:t>
            </a:r>
            <a:r>
              <a:rPr lang="en-US" sz="1400" dirty="0">
                <a:latin typeface="Times New Roman" panose="02020603050405020304" pitchFamily="18" charset="0"/>
                <a:ea typeface="Calibri" panose="020F0502020204030204" pitchFamily="34" charset="0"/>
                <a:cs typeface="Times New Roman" panose="02020603050405020304" pitchFamily="18" charset="0"/>
              </a:rPr>
              <a:t>million EURO</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15"/>
          <p:cNvSpPr/>
          <p:nvPr/>
        </p:nvSpPr>
        <p:spPr>
          <a:xfrm>
            <a:off x="3404681" y="6310491"/>
            <a:ext cx="3192671" cy="1211614"/>
          </a:xfrm>
          <a:prstGeom prst="rect">
            <a:avLst/>
          </a:prstGeom>
        </p:spPr>
        <p:txBody>
          <a:bodyPr wrap="square">
            <a:spAutoFit/>
          </a:bodyPr>
          <a:lstStyle/>
          <a:p>
            <a:pPr marL="92075"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LLC</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PROMRESURSY</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92075"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E</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xtraction </a:t>
            </a:r>
            <a:r>
              <a:rPr lang="en-US" sz="1400" dirty="0">
                <a:latin typeface="Times New Roman" panose="02020603050405020304" pitchFamily="18" charset="0"/>
                <a:ea typeface="Calibri" panose="020F0502020204030204" pitchFamily="34" charset="0"/>
                <a:cs typeface="Times New Roman" panose="02020603050405020304" pitchFamily="18" charset="0"/>
              </a:rPr>
              <a:t>and processing of ocher and high-melting clay</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Investment </a:t>
            </a:r>
            <a:r>
              <a:rPr lang="en-US" sz="1400" dirty="0">
                <a:latin typeface="Times New Roman" panose="02020603050405020304" pitchFamily="18" charset="0"/>
                <a:ea typeface="Calibri" panose="020F0502020204030204" pitchFamily="34" charset="0"/>
                <a:cs typeface="Times New Roman" panose="02020603050405020304" pitchFamily="18" charset="0"/>
              </a:rPr>
              <a:t>required - </a:t>
            </a:r>
            <a:r>
              <a:rPr lang="uk-UA" sz="1400" dirty="0">
                <a:latin typeface="Times New Roman" panose="02020603050405020304" pitchFamily="18" charset="0"/>
                <a:ea typeface="Calibri" panose="020F0502020204030204" pitchFamily="34" charset="0"/>
                <a:cs typeface="Times New Roman" panose="02020603050405020304" pitchFamily="18" charset="0"/>
              </a:rPr>
              <a:t>2 </a:t>
            </a:r>
            <a:r>
              <a:rPr lang="en-US" sz="1400" dirty="0">
                <a:latin typeface="Times New Roman" panose="02020603050405020304" pitchFamily="18" charset="0"/>
                <a:ea typeface="Calibri" panose="020F0502020204030204" pitchFamily="34" charset="0"/>
                <a:cs typeface="Times New Roman" panose="02020603050405020304" pitchFamily="18" charset="0"/>
              </a:rPr>
              <a:t>million US dollars.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14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0" y="642910"/>
            <a:ext cx="3717032" cy="8215370"/>
          </a:xfrm>
        </p:spPr>
        <p:txBody>
          <a:bodyPr>
            <a:normAutofit/>
          </a:bodyPr>
          <a:lstStyle/>
          <a:p>
            <a:pPr marL="137160" indent="0">
              <a:buNone/>
            </a:pPr>
            <a:endParaRPr lang="uk-UA" sz="2600" b="1" dirty="0" smtClean="0"/>
          </a:p>
          <a:p>
            <a:pPr marL="358775" indent="0" algn="just">
              <a:lnSpc>
                <a:spcPct val="115000"/>
              </a:lnSpc>
              <a:spcAft>
                <a:spcPts val="1000"/>
              </a:spcAft>
              <a:buNone/>
            </a:pPr>
            <a:r>
              <a:rPr lang="uk-UA" sz="1600" dirty="0">
                <a:latin typeface="Times New Roman" panose="02020603050405020304" pitchFamily="18" charset="0"/>
                <a:ea typeface="Calibri" panose="020F0502020204030204" pitchFamily="34" charset="0"/>
                <a:cs typeface="Times New Roman" panose="02020603050405020304" pitchFamily="18" charset="0"/>
              </a:rPr>
              <a:t>ІНВЕСТИЦІЙНІ ПРОПОЗИЦІЇ АГРОПРОМИСЛОВОГО КОМПЛЕКСУ:</a:t>
            </a:r>
          </a:p>
          <a:p>
            <a:pPr marL="358775" lvl="0" indent="0" fontAlgn="base">
              <a:lnSpc>
                <a:spcPct val="80000"/>
              </a:lnSpc>
              <a:spcBef>
                <a:spcPct val="0"/>
              </a:spcBef>
              <a:spcAft>
                <a:spcPct val="0"/>
              </a:spcAft>
              <a:buClrTx/>
              <a:buSzTx/>
              <a:buNone/>
            </a:pPr>
            <a:r>
              <a:rPr lang="ru-RU" sz="1400" b="1" i="1" dirty="0" smtClean="0">
                <a:ea typeface="Calibri" pitchFamily="34" charset="0"/>
                <a:cs typeface="Times New Roman" pitchFamily="18" charset="0"/>
              </a:rPr>
              <a:t>ТОВ </a:t>
            </a:r>
            <a:r>
              <a:rPr lang="ru-RU" sz="1400" b="1" i="1" dirty="0">
                <a:ea typeface="Calibri" pitchFamily="34" charset="0"/>
                <a:cs typeface="Times New Roman" pitchFamily="18" charset="0"/>
              </a:rPr>
              <a:t>«</a:t>
            </a:r>
            <a:r>
              <a:rPr lang="uk-UA" sz="1400" b="1" i="1" dirty="0" err="1">
                <a:ea typeface="Calibri" pitchFamily="34" charset="0"/>
                <a:cs typeface="Times New Roman" pitchFamily="18" charset="0"/>
              </a:rPr>
              <a:t>Гелиант</a:t>
            </a:r>
            <a:r>
              <a:rPr lang="ru-RU" sz="1400" b="1" i="1" dirty="0">
                <a:ea typeface="Calibri" pitchFamily="34" charset="0"/>
                <a:cs typeface="Times New Roman" pitchFamily="18" charset="0"/>
              </a:rPr>
              <a:t> </a:t>
            </a:r>
            <a:r>
              <a:rPr lang="uk-UA" sz="1400" b="1" i="1" dirty="0">
                <a:ea typeface="Calibri" pitchFamily="34" charset="0"/>
                <a:cs typeface="Times New Roman" pitchFamily="18" charset="0"/>
              </a:rPr>
              <a:t>ХХІ» (м. </a:t>
            </a:r>
            <a:r>
              <a:rPr lang="uk-UA" sz="1400" b="1" i="1" dirty="0" err="1">
                <a:ea typeface="Calibri" pitchFamily="34" charset="0"/>
                <a:cs typeface="Times New Roman" pitchFamily="18" charset="0"/>
              </a:rPr>
              <a:t>Старобільск</a:t>
            </a:r>
            <a:r>
              <a:rPr lang="uk-UA" sz="1400" b="1" i="1" dirty="0">
                <a:ea typeface="Calibri" pitchFamily="34" charset="0"/>
                <a:cs typeface="Times New Roman" pitchFamily="18" charset="0"/>
              </a:rPr>
              <a:t>)</a:t>
            </a:r>
          </a:p>
          <a:p>
            <a:pPr marL="358775" indent="0">
              <a:lnSpc>
                <a:spcPct val="80000"/>
              </a:lnSpc>
              <a:buNone/>
            </a:pPr>
            <a:r>
              <a:rPr lang="uk-UA" sz="1400" dirty="0"/>
              <a:t>Проект: Будівництво</a:t>
            </a:r>
            <a:r>
              <a:rPr lang="ru-RU" sz="1400" dirty="0"/>
              <a:t> комплексу по </a:t>
            </a:r>
            <a:r>
              <a:rPr lang="uk-UA" sz="1400" dirty="0"/>
              <a:t>переробки</a:t>
            </a:r>
            <a:r>
              <a:rPr lang="ru-RU" sz="1400" dirty="0"/>
              <a:t> </a:t>
            </a:r>
            <a:r>
              <a:rPr lang="uk-UA" sz="1400" dirty="0" err="1"/>
              <a:t>семян</a:t>
            </a:r>
            <a:r>
              <a:rPr lang="uk-UA" sz="1400" dirty="0"/>
              <a:t> соняшника</a:t>
            </a:r>
            <a:r>
              <a:rPr lang="ru-RU" sz="1400" dirty="0"/>
              <a:t>:</a:t>
            </a:r>
            <a:endParaRPr lang="uk-UA" sz="1400" dirty="0"/>
          </a:p>
          <a:p>
            <a:pPr marL="358775" indent="0">
              <a:lnSpc>
                <a:spcPct val="80000"/>
              </a:lnSpc>
              <a:buFontTx/>
              <a:buChar char="-"/>
            </a:pPr>
            <a:r>
              <a:rPr lang="uk-UA" sz="1400" dirty="0" smtClean="0"/>
              <a:t>зерносховище</a:t>
            </a:r>
            <a:r>
              <a:rPr lang="ru-RU" sz="1400" dirty="0" smtClean="0"/>
              <a:t>  </a:t>
            </a:r>
            <a:r>
              <a:rPr lang="uk-UA" sz="1400" dirty="0"/>
              <a:t>ємністю</a:t>
            </a:r>
            <a:r>
              <a:rPr lang="ru-RU" sz="1400" dirty="0"/>
              <a:t>  50 000 </a:t>
            </a:r>
            <a:r>
              <a:rPr lang="ru-RU" sz="1400" dirty="0" err="1" smtClean="0"/>
              <a:t>куб.м</a:t>
            </a:r>
            <a:endParaRPr lang="uk-UA" sz="1400" dirty="0"/>
          </a:p>
          <a:p>
            <a:pPr marL="358775" indent="0">
              <a:lnSpc>
                <a:spcPct val="80000"/>
              </a:lnSpc>
              <a:buFontTx/>
              <a:buChar char="-"/>
            </a:pPr>
            <a:r>
              <a:rPr lang="ru-RU" sz="1400" dirty="0" smtClean="0"/>
              <a:t> </a:t>
            </a:r>
            <a:r>
              <a:rPr lang="uk-UA" sz="1400" dirty="0"/>
              <a:t>олія-прес, потужністю </a:t>
            </a:r>
            <a:r>
              <a:rPr lang="ru-RU" sz="1400" dirty="0"/>
              <a:t>230 тон на </a:t>
            </a:r>
            <a:r>
              <a:rPr lang="ru-RU" sz="1400" dirty="0" err="1"/>
              <a:t>добу</a:t>
            </a:r>
            <a:r>
              <a:rPr lang="ru-RU" sz="1400" dirty="0"/>
              <a:t>,</a:t>
            </a:r>
          </a:p>
          <a:p>
            <a:pPr marL="358775" indent="0">
              <a:lnSpc>
                <a:spcPct val="80000"/>
              </a:lnSpc>
              <a:buNone/>
            </a:pPr>
            <a:r>
              <a:rPr lang="uk-UA" sz="1400" dirty="0"/>
              <a:t>Потреба в інвестиціях </a:t>
            </a:r>
            <a:r>
              <a:rPr lang="ru-RU" sz="1400" dirty="0"/>
              <a:t>– 15,0 млн </a:t>
            </a:r>
            <a:r>
              <a:rPr lang="en-US" sz="1400" dirty="0"/>
              <a:t>$</a:t>
            </a:r>
            <a:r>
              <a:rPr lang="ru-RU" sz="1400" dirty="0"/>
              <a:t> США</a:t>
            </a:r>
          </a:p>
          <a:p>
            <a:pPr marL="358775" indent="0">
              <a:lnSpc>
                <a:spcPct val="80000"/>
              </a:lnSpc>
              <a:buNone/>
            </a:pPr>
            <a:r>
              <a:rPr lang="uk-UA" sz="1400" dirty="0">
                <a:cs typeface="Arial" pitchFamily="34" charset="0"/>
              </a:rPr>
              <a:t>Пропозиції на експорт – олія </a:t>
            </a:r>
            <a:r>
              <a:rPr lang="uk-UA" sz="1400" dirty="0"/>
              <a:t>соняшника, макуха соняшникова</a:t>
            </a:r>
            <a:endParaRPr lang="uk-UA" sz="1400" dirty="0">
              <a:cs typeface="Arial" pitchFamily="34" charset="0"/>
            </a:endParaRPr>
          </a:p>
          <a:p>
            <a:pPr marL="137160" indent="0">
              <a:buNone/>
            </a:pPr>
            <a:endParaRPr lang="uk-UA" sz="1800" b="1" dirty="0">
              <a:solidFill>
                <a:srgbClr val="813E19"/>
              </a:solidFill>
            </a:endParaRPr>
          </a:p>
          <a:p>
            <a:pPr>
              <a:buNone/>
            </a:pPr>
            <a:endParaRPr lang="ru-RU" dirty="0" smtClean="0"/>
          </a:p>
        </p:txBody>
      </p:sp>
      <p:sp>
        <p:nvSpPr>
          <p:cNvPr id="6" name="Содержимое 5"/>
          <p:cNvSpPr>
            <a:spLocks noGrp="1"/>
          </p:cNvSpPr>
          <p:nvPr>
            <p:ph sz="quarter" idx="4"/>
          </p:nvPr>
        </p:nvSpPr>
        <p:spPr>
          <a:xfrm>
            <a:off x="3416545" y="2042016"/>
            <a:ext cx="3537610" cy="1956768"/>
          </a:xfrm>
        </p:spPr>
        <p:txBody>
          <a:bodyPr>
            <a:normAutofit lnSpcReduction="10000"/>
          </a:bodyPr>
          <a:lstStyle/>
          <a:p>
            <a:pPr marL="173038" indent="0">
              <a:lnSpc>
                <a:spcPct val="80000"/>
              </a:lnSpc>
              <a:buNone/>
            </a:pPr>
            <a:r>
              <a:rPr lang="en-US" sz="1400" b="1" dirty="0" smtClean="0">
                <a:latin typeface="Times New Roman" panose="02020603050405020304" pitchFamily="18" charset="0"/>
                <a:cs typeface="Times New Roman" panose="02020603050405020304" pitchFamily="18" charset="0"/>
              </a:rPr>
              <a:t>LLC</a:t>
            </a:r>
            <a:r>
              <a:rPr lang="uk-UA" sz="1400" b="1" dirty="0" smtClean="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a:t>
            </a:r>
            <a:r>
              <a:rPr lang="en-US" sz="1400" b="1" dirty="0" err="1">
                <a:latin typeface="Times New Roman" panose="02020603050405020304" pitchFamily="18" charset="0"/>
                <a:cs typeface="Times New Roman" panose="02020603050405020304" pitchFamily="18" charset="0"/>
              </a:rPr>
              <a:t>Heliant</a:t>
            </a:r>
            <a:r>
              <a:rPr lang="uk-UA" sz="1400" b="1" dirty="0">
                <a:latin typeface="Times New Roman" panose="02020603050405020304" pitchFamily="18" charset="0"/>
                <a:cs typeface="Times New Roman" panose="02020603050405020304" pitchFamily="18" charset="0"/>
              </a:rPr>
              <a:t> ХХІ» (</a:t>
            </a:r>
            <a:r>
              <a:rPr lang="en-US" sz="1400" b="1" dirty="0" err="1">
                <a:latin typeface="Times New Roman" panose="02020603050405020304" pitchFamily="18" charset="0"/>
                <a:cs typeface="Times New Roman" panose="02020603050405020304" pitchFamily="18" charset="0"/>
              </a:rPr>
              <a:t>Starobilsk</a:t>
            </a:r>
            <a:r>
              <a:rPr lang="uk-UA" sz="1400" b="1" dirty="0">
                <a:latin typeface="Times New Roman" panose="02020603050405020304" pitchFamily="18" charset="0"/>
                <a:cs typeface="Times New Roman" panose="02020603050405020304" pitchFamily="18" charset="0"/>
              </a:rPr>
              <a:t>) </a:t>
            </a:r>
            <a:endParaRPr lang="en-US" sz="1400" b="1" dirty="0" smtClean="0">
              <a:latin typeface="Times New Roman" panose="02020603050405020304" pitchFamily="18" charset="0"/>
              <a:cs typeface="Times New Roman" panose="02020603050405020304" pitchFamily="18" charset="0"/>
            </a:endParaRPr>
          </a:p>
          <a:p>
            <a:pPr marL="173038" indent="0">
              <a:lnSpc>
                <a:spcPct val="80000"/>
              </a:lnSpc>
              <a:buNone/>
            </a:pPr>
            <a:r>
              <a:rPr lang="en-US" sz="1400" dirty="0" smtClean="0">
                <a:latin typeface="Times New Roman" panose="02020603050405020304" pitchFamily="18" charset="0"/>
                <a:cs typeface="Times New Roman" panose="02020603050405020304" pitchFamily="18" charset="0"/>
              </a:rPr>
              <a:t>Project: building </a:t>
            </a:r>
            <a:r>
              <a:rPr lang="en-US" sz="1400" dirty="0">
                <a:latin typeface="Times New Roman" panose="02020603050405020304" pitchFamily="18" charset="0"/>
                <a:cs typeface="Times New Roman" panose="02020603050405020304" pitchFamily="18" charset="0"/>
              </a:rPr>
              <a:t>of sunflower seed proceeding complex; </a:t>
            </a:r>
            <a:endParaRPr lang="en-US" sz="1400" dirty="0" smtClean="0">
              <a:latin typeface="Times New Roman" panose="02020603050405020304" pitchFamily="18" charset="0"/>
              <a:cs typeface="Times New Roman" panose="02020603050405020304" pitchFamily="18" charset="0"/>
            </a:endParaRPr>
          </a:p>
          <a:p>
            <a:pPr marL="458788" indent="-285750">
              <a:lnSpc>
                <a:spcPct val="80000"/>
              </a:lnSpc>
              <a:buFontTx/>
              <a:buChar char="-"/>
            </a:pPr>
            <a:r>
              <a:rPr lang="en-US" sz="1400" dirty="0" smtClean="0">
                <a:latin typeface="Times New Roman" panose="02020603050405020304" pitchFamily="18" charset="0"/>
                <a:cs typeface="Times New Roman" panose="02020603050405020304" pitchFamily="18" charset="0"/>
              </a:rPr>
              <a:t>granary </a:t>
            </a:r>
            <a:r>
              <a:rPr lang="en-US" sz="1400" dirty="0">
                <a:latin typeface="Times New Roman" panose="02020603050405020304" pitchFamily="18" charset="0"/>
                <a:cs typeface="Times New Roman" panose="02020603050405020304" pitchFamily="18" charset="0"/>
              </a:rPr>
              <a:t>with 5000 m3 volume, </a:t>
            </a:r>
            <a:endParaRPr lang="en-US" sz="1400" dirty="0" smtClean="0">
              <a:latin typeface="Times New Roman" panose="02020603050405020304" pitchFamily="18" charset="0"/>
              <a:cs typeface="Times New Roman" panose="02020603050405020304" pitchFamily="18" charset="0"/>
            </a:endParaRPr>
          </a:p>
          <a:p>
            <a:pPr marL="458788" indent="-285750">
              <a:lnSpc>
                <a:spcPct val="80000"/>
              </a:lnSpc>
              <a:buFontTx/>
              <a:buChar char="-"/>
            </a:pPr>
            <a:r>
              <a:rPr lang="en-US" sz="1400" dirty="0" smtClean="0">
                <a:latin typeface="Times New Roman" panose="02020603050405020304" pitchFamily="18" charset="0"/>
                <a:cs typeface="Times New Roman" panose="02020603050405020304" pitchFamily="18" charset="0"/>
              </a:rPr>
              <a:t>oil </a:t>
            </a:r>
            <a:r>
              <a:rPr lang="en-US" sz="1400" dirty="0">
                <a:latin typeface="Times New Roman" panose="02020603050405020304" pitchFamily="18" charset="0"/>
                <a:cs typeface="Times New Roman" panose="02020603050405020304" pitchFamily="18" charset="0"/>
              </a:rPr>
              <a:t>press </a:t>
            </a:r>
            <a:endParaRPr lang="en-US" sz="1400" dirty="0" smtClean="0">
              <a:latin typeface="Times New Roman" panose="02020603050405020304" pitchFamily="18" charset="0"/>
              <a:cs typeface="Times New Roman" panose="02020603050405020304" pitchFamily="18" charset="0"/>
            </a:endParaRPr>
          </a:p>
          <a:p>
            <a:pPr marL="458788" indent="-285750">
              <a:lnSpc>
                <a:spcPct val="80000"/>
              </a:lnSpc>
              <a:buFontTx/>
              <a:buChar char="-"/>
            </a:pPr>
            <a:r>
              <a:rPr lang="en-US" sz="1400" dirty="0" smtClean="0">
                <a:latin typeface="Times New Roman" panose="02020603050405020304" pitchFamily="18" charset="0"/>
                <a:cs typeface="Times New Roman" panose="02020603050405020304" pitchFamily="18" charset="0"/>
              </a:rPr>
              <a:t>with </a:t>
            </a:r>
            <a:r>
              <a:rPr lang="en-US" sz="1400" dirty="0">
                <a:latin typeface="Times New Roman" panose="02020603050405020304" pitchFamily="18" charset="0"/>
                <a:cs typeface="Times New Roman" panose="02020603050405020304" pitchFamily="18" charset="0"/>
              </a:rPr>
              <a:t>230 tons per day capacity. Investment required – 15.0 million US dollars</a:t>
            </a:r>
            <a:r>
              <a:rPr lang="en-US" sz="1400" dirty="0" smtClean="0">
                <a:latin typeface="Times New Roman" panose="02020603050405020304" pitchFamily="18" charset="0"/>
                <a:cs typeface="Times New Roman" panose="02020603050405020304" pitchFamily="18" charset="0"/>
              </a:rPr>
              <a:t>.</a:t>
            </a:r>
          </a:p>
          <a:p>
            <a:pPr marL="173038" indent="0">
              <a:lnSpc>
                <a:spcPct val="80000"/>
              </a:lnSpc>
              <a:buNone/>
            </a:pPr>
            <a:r>
              <a:rPr lang="en-US" sz="1400" dirty="0" smtClean="0">
                <a:latin typeface="Times New Roman" panose="02020603050405020304" pitchFamily="18" charset="0"/>
                <a:cs typeface="Times New Roman" panose="02020603050405020304" pitchFamily="18" charset="0"/>
              </a:rPr>
              <a:t>Offers for export – sunflower seed, sunflower meal</a:t>
            </a:r>
          </a:p>
          <a:p>
            <a:pPr marL="458788" indent="-285750">
              <a:lnSpc>
                <a:spcPct val="80000"/>
              </a:lnSpc>
              <a:buFontTx/>
              <a:buChar char="-"/>
            </a:pPr>
            <a:endParaRPr lang="ru-RU" sz="1400" dirty="0">
              <a:latin typeface="Times New Roman" panose="02020603050405020304" pitchFamily="18" charset="0"/>
              <a:cs typeface="Times New Roman" panose="02020603050405020304" pitchFamily="18" charset="0"/>
            </a:endParaRPr>
          </a:p>
          <a:p>
            <a:pPr>
              <a:buNone/>
            </a:pPr>
            <a:endParaRPr lang="en-US" dirty="0" smtClean="0"/>
          </a:p>
        </p:txBody>
      </p:sp>
      <p:sp>
        <p:nvSpPr>
          <p:cNvPr id="9" name="Прямоугольник 8"/>
          <p:cNvSpPr/>
          <p:nvPr/>
        </p:nvSpPr>
        <p:spPr>
          <a:xfrm>
            <a:off x="364940" y="0"/>
            <a:ext cx="6493060" cy="126188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uk-UA" sz="2800" b="1" i="1" u="sng" dirty="0" smtClean="0"/>
              <a:t> </a:t>
            </a:r>
            <a:endParaRPr lang="ru-RU" sz="28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17</a:t>
            </a:fld>
            <a:endParaRPr lang="uk-UA"/>
          </a:p>
        </p:txBody>
      </p:sp>
      <p:pic>
        <p:nvPicPr>
          <p:cNvPr id="11" name="Рисунок 10"/>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928800" y="3786182"/>
            <a:ext cx="3214711" cy="1029389"/>
          </a:xfrm>
          <a:prstGeom prst="rect">
            <a:avLst/>
          </a:prstGeom>
          <a:effectLst>
            <a:outerShdw blurRad="279400" dist="50800" dir="5400000" algn="ctr" rotWithShape="0">
              <a:srgbClr val="000000">
                <a:alpha val="72000"/>
              </a:srgbClr>
            </a:outerShdw>
          </a:effectLst>
        </p:spPr>
      </p:pic>
      <p:sp>
        <p:nvSpPr>
          <p:cNvPr id="7" name="Прямоугольник 6"/>
          <p:cNvSpPr/>
          <p:nvPr/>
        </p:nvSpPr>
        <p:spPr>
          <a:xfrm>
            <a:off x="3861047" y="1187623"/>
            <a:ext cx="2304257" cy="941796"/>
          </a:xfrm>
          <a:prstGeom prst="rect">
            <a:avLst/>
          </a:prstGeom>
        </p:spPr>
        <p:txBody>
          <a:bodyPr wrap="square">
            <a:spAutoFit/>
          </a:bodyPr>
          <a:lstStyle/>
          <a:p>
            <a:pPr indent="449580" algn="ctr">
              <a:lnSpc>
                <a:spcPct val="115000"/>
              </a:lnSpc>
              <a:spcAft>
                <a:spcPts val="100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INVESTMENT  AGROINDUSTRIAL PROPOSALS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2455" y="4750595"/>
            <a:ext cx="3429000" cy="1169551"/>
          </a:xfrm>
          <a:prstGeom prst="rect">
            <a:avLst/>
          </a:prstGeom>
        </p:spPr>
        <p:txBody>
          <a:bodyPr>
            <a:spAutoFit/>
          </a:bodyPr>
          <a:lstStyle/>
          <a:p>
            <a:pPr marL="358775" indent="0">
              <a:buNone/>
            </a:pPr>
            <a:r>
              <a:rPr lang="ru-RU" sz="1400" b="1" i="1" dirty="0">
                <a:ea typeface="Times New Roman" pitchFamily="18" charset="0"/>
                <a:cs typeface="Narkisim" pitchFamily="34" charset="-79"/>
              </a:rPr>
              <a:t>ПП </a:t>
            </a:r>
            <a:r>
              <a:rPr lang="ru-RU" sz="1400" b="1" i="1" dirty="0">
                <a:cs typeface="Narkisim" pitchFamily="34" charset="-79"/>
              </a:rPr>
              <a:t>«</a:t>
            </a:r>
            <a:r>
              <a:rPr lang="ru-RU" sz="1400" b="1" i="1" dirty="0" err="1">
                <a:cs typeface="Narkisim" pitchFamily="34" charset="-79"/>
              </a:rPr>
              <a:t>Продгрупсервіс</a:t>
            </a:r>
            <a:r>
              <a:rPr lang="ru-RU" sz="1400" b="1" i="1" dirty="0">
                <a:cs typeface="Narkisim" pitchFamily="34" charset="-79"/>
              </a:rPr>
              <a:t>» (</a:t>
            </a:r>
            <a:r>
              <a:rPr lang="ru-RU" sz="1400" b="1" i="1" dirty="0" err="1">
                <a:cs typeface="Narkisim" pitchFamily="34" charset="-79"/>
              </a:rPr>
              <a:t>м.Кремінна</a:t>
            </a:r>
            <a:r>
              <a:rPr lang="ru-RU" sz="1400" b="1" i="1" dirty="0">
                <a:cs typeface="Narkisim" pitchFamily="34" charset="-79"/>
              </a:rPr>
              <a:t>)</a:t>
            </a:r>
            <a:endParaRPr lang="uk-UA" sz="1400" b="1" i="1" dirty="0">
              <a:cs typeface="Narkisim" pitchFamily="34" charset="-79"/>
            </a:endParaRPr>
          </a:p>
          <a:p>
            <a:pPr marL="358775" lvl="0" indent="0">
              <a:buNone/>
            </a:pPr>
            <a:r>
              <a:rPr lang="uk-UA" sz="1400" dirty="0"/>
              <a:t>Проект:  </a:t>
            </a:r>
            <a:r>
              <a:rPr lang="uk-UA" sz="1400" dirty="0">
                <a:ea typeface="Times New Roman" pitchFamily="18" charset="0"/>
                <a:cs typeface="Narkisim" pitchFamily="34" charset="-79"/>
              </a:rPr>
              <a:t>Встановлення</a:t>
            </a:r>
            <a:r>
              <a:rPr lang="ru-RU" sz="1400" dirty="0">
                <a:ea typeface="Times New Roman" pitchFamily="18" charset="0"/>
                <a:cs typeface="Narkisim" pitchFamily="34" charset="-79"/>
              </a:rPr>
              <a:t>  </a:t>
            </a:r>
            <a:r>
              <a:rPr lang="uk-UA" sz="1400" dirty="0">
                <a:ea typeface="Times New Roman" pitchFamily="18" charset="0"/>
                <a:cs typeface="Narkisim" pitchFamily="34" charset="-79"/>
              </a:rPr>
              <a:t>лінії</a:t>
            </a:r>
            <a:r>
              <a:rPr lang="ru-RU" sz="1400" dirty="0">
                <a:ea typeface="Times New Roman" pitchFamily="18" charset="0"/>
                <a:cs typeface="Narkisim" pitchFamily="34" charset="-79"/>
              </a:rPr>
              <a:t> </a:t>
            </a:r>
            <a:r>
              <a:rPr lang="uk-UA" sz="1400" dirty="0">
                <a:ea typeface="Times New Roman" pitchFamily="18" charset="0"/>
                <a:cs typeface="Narkisim" pitchFamily="34" charset="-79"/>
              </a:rPr>
              <a:t>стерилізованого молока  з довгим строком </a:t>
            </a:r>
            <a:r>
              <a:rPr lang="uk-UA" sz="1400" dirty="0" smtClean="0">
                <a:ea typeface="Times New Roman" pitchFamily="18" charset="0"/>
                <a:cs typeface="Narkisim" pitchFamily="34" charset="-79"/>
              </a:rPr>
              <a:t>зберігання</a:t>
            </a:r>
            <a:r>
              <a:rPr lang="uk-UA" sz="1400" dirty="0">
                <a:ea typeface="Times New Roman" pitchFamily="18" charset="0"/>
                <a:cs typeface="Narkisim" pitchFamily="34" charset="-79"/>
              </a:rPr>
              <a:t>. </a:t>
            </a:r>
            <a:r>
              <a:rPr lang="uk-UA" sz="1400" dirty="0">
                <a:cs typeface="Narkisim" pitchFamily="34" charset="-79"/>
              </a:rPr>
              <a:t>Потреба в інвестиціях </a:t>
            </a:r>
            <a:r>
              <a:rPr lang="ru-RU" sz="1400" dirty="0">
                <a:cs typeface="Narkisim" pitchFamily="34" charset="-79"/>
              </a:rPr>
              <a:t>– 200,0  тис.</a:t>
            </a:r>
            <a:r>
              <a:rPr lang="uk-UA" sz="1400" dirty="0">
                <a:cs typeface="Narkisim" pitchFamily="34" charset="-79"/>
              </a:rPr>
              <a:t> ЄВРО</a:t>
            </a:r>
          </a:p>
        </p:txBody>
      </p:sp>
      <p:pic>
        <p:nvPicPr>
          <p:cNvPr id="17" name="Рисунок 16" descr="C:\Users\елена\Desktop\IMG_169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39" y="5857884"/>
            <a:ext cx="3214711" cy="1000132"/>
          </a:xfrm>
          <a:prstGeom prst="rect">
            <a:avLst/>
          </a:prstGeom>
          <a:noFill/>
          <a:ln>
            <a:noFill/>
          </a:ln>
          <a:effectLst>
            <a:outerShdw blurRad="279400" dist="50800" dir="5400000" algn="ctr" rotWithShape="0">
              <a:srgbClr val="000000">
                <a:alpha val="72000"/>
              </a:srgbClr>
            </a:outerShdw>
          </a:effectLst>
        </p:spPr>
      </p:pic>
      <p:sp>
        <p:nvSpPr>
          <p:cNvPr id="18" name="Прямоугольник 17"/>
          <p:cNvSpPr/>
          <p:nvPr/>
        </p:nvSpPr>
        <p:spPr>
          <a:xfrm>
            <a:off x="282352" y="6854560"/>
            <a:ext cx="3429000" cy="1384995"/>
          </a:xfrm>
          <a:prstGeom prst="rect">
            <a:avLst/>
          </a:prstGeom>
        </p:spPr>
        <p:txBody>
          <a:bodyPr>
            <a:spAutoFit/>
          </a:bodyPr>
          <a:lstStyle/>
          <a:p>
            <a:pPr lvl="0"/>
            <a:r>
              <a:rPr lang="ru-RU" sz="1400" b="1" i="1" dirty="0">
                <a:ea typeface="Calibri" pitchFamily="34" charset="0"/>
                <a:cs typeface="Times New Roman" pitchFamily="18" charset="0"/>
              </a:rPr>
              <a:t>ТОВ «ФІДЛАЙФ» (</a:t>
            </a:r>
            <a:r>
              <a:rPr lang="ru-RU" sz="1400" b="1" i="1" dirty="0" err="1">
                <a:ea typeface="Calibri" pitchFamily="34" charset="0"/>
                <a:cs typeface="Times New Roman" pitchFamily="18" charset="0"/>
              </a:rPr>
              <a:t>Кремінський</a:t>
            </a:r>
            <a:r>
              <a:rPr lang="ru-RU" sz="1400" b="1" i="1" dirty="0">
                <a:ea typeface="Calibri" pitchFamily="34" charset="0"/>
                <a:cs typeface="Times New Roman" pitchFamily="18" charset="0"/>
              </a:rPr>
              <a:t> район)</a:t>
            </a:r>
          </a:p>
          <a:p>
            <a:pPr lvl="0"/>
            <a:r>
              <a:rPr lang="ru-RU" sz="1400" dirty="0">
                <a:ea typeface="Calibri" pitchFamily="34" charset="0"/>
                <a:cs typeface="Times New Roman" pitchFamily="18" charset="0"/>
              </a:rPr>
              <a:t>Проект:  </a:t>
            </a:r>
            <a:r>
              <a:rPr lang="uk-UA" sz="1400" dirty="0">
                <a:ea typeface="Calibri" pitchFamily="34" charset="0"/>
                <a:cs typeface="Times New Roman" pitchFamily="18" charset="0"/>
              </a:rPr>
              <a:t>Переробка олійних </a:t>
            </a:r>
            <a:r>
              <a:rPr lang="ru-RU" sz="1400" dirty="0">
                <a:ea typeface="Calibri" pitchFamily="34" charset="0"/>
                <a:cs typeface="Times New Roman" pitchFamily="18" charset="0"/>
              </a:rPr>
              <a:t>культур</a:t>
            </a:r>
          </a:p>
          <a:p>
            <a:pPr lvl="0"/>
            <a:r>
              <a:rPr lang="uk-UA" sz="1400" dirty="0">
                <a:cs typeface="Narkisim" pitchFamily="34" charset="-79"/>
              </a:rPr>
              <a:t>Потреба в інвестиціях </a:t>
            </a:r>
            <a:r>
              <a:rPr lang="ru-RU" sz="1400" dirty="0">
                <a:cs typeface="Narkisim" pitchFamily="34" charset="-79"/>
              </a:rPr>
              <a:t>–  1,5 млн </a:t>
            </a:r>
            <a:r>
              <a:rPr lang="en-US" sz="1400" dirty="0"/>
              <a:t>$</a:t>
            </a:r>
            <a:r>
              <a:rPr lang="ru-RU" sz="1400" dirty="0"/>
              <a:t> США</a:t>
            </a:r>
          </a:p>
          <a:p>
            <a:r>
              <a:rPr lang="uk-UA" sz="1400" dirty="0"/>
              <a:t>Пропозиції</a:t>
            </a:r>
            <a:r>
              <a:rPr lang="ru-RU" sz="1400" dirty="0"/>
              <a:t> на экспорт: </a:t>
            </a:r>
            <a:r>
              <a:rPr lang="uk-UA" sz="1400" dirty="0"/>
              <a:t>білково-вітамінно-мінеральні</a:t>
            </a:r>
            <a:r>
              <a:rPr lang="ru-RU" sz="1400" dirty="0"/>
              <a:t> добавки, </a:t>
            </a:r>
            <a:endParaRPr lang="uk-UA" sz="1400" dirty="0"/>
          </a:p>
          <a:p>
            <a:r>
              <a:rPr lang="uk-UA" sz="1400" dirty="0" err="1"/>
              <a:t>Премікси</a:t>
            </a:r>
            <a:r>
              <a:rPr lang="uk-UA" sz="1400" dirty="0"/>
              <a:t>  (с/г тварини, птиця</a:t>
            </a:r>
            <a:r>
              <a:rPr lang="ru-RU" sz="1400" dirty="0"/>
              <a:t>)</a:t>
            </a:r>
            <a:endParaRPr lang="ru-RU" sz="1400" dirty="0">
              <a:cs typeface="Arial" pitchFamily="34" charset="0"/>
            </a:endParaRPr>
          </a:p>
        </p:txBody>
      </p:sp>
      <p:sp>
        <p:nvSpPr>
          <p:cNvPr id="20" name="Прямоугольник 19"/>
          <p:cNvSpPr/>
          <p:nvPr/>
        </p:nvSpPr>
        <p:spPr>
          <a:xfrm>
            <a:off x="3525155" y="6826186"/>
            <a:ext cx="3429000" cy="1963614"/>
          </a:xfrm>
          <a:prstGeom prst="rect">
            <a:avLst/>
          </a:prstGeom>
        </p:spPr>
        <p:txBody>
          <a:bodyPr>
            <a:spAutoFit/>
          </a:bodyPr>
          <a:lstStyle/>
          <a:p>
            <a:pPr algn="just">
              <a:lnSpc>
                <a:spcPct val="115000"/>
              </a:lnSpc>
              <a:spcAft>
                <a:spcPts val="1000"/>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LLC</a:t>
            </a:r>
            <a:r>
              <a:rPr lang="uk-UA"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FEEDLIFE</a:t>
            </a:r>
            <a:r>
              <a:rPr lang="uk-UA"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latin typeface="Times New Roman" panose="02020603050405020304" pitchFamily="18" charset="0"/>
                <a:ea typeface="Calibri" panose="020F0502020204030204" pitchFamily="34" charset="0"/>
                <a:cs typeface="Times New Roman" panose="02020603050405020304" pitchFamily="18" charset="0"/>
              </a:rPr>
              <a:t>Kreminna</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 region</a:t>
            </a:r>
            <a:r>
              <a:rPr lang="uk-UA" sz="1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Project: Oil-plant processing</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Investment required – 1.5 million US dollars.</a:t>
            </a:r>
          </a:p>
          <a:p>
            <a:pPr algn="just">
              <a:lnSpc>
                <a:spcPct val="115000"/>
              </a:lnSpc>
              <a:spcAft>
                <a:spcPts val="1000"/>
              </a:spcAf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Offers for export: protein-vitamin mineral additives, premixes (livestock animals, birds)</a:t>
            </a:r>
          </a:p>
          <a:p>
            <a:pPr algn="just">
              <a:lnSpc>
                <a:spcPct val="115000"/>
              </a:lnSpc>
              <a:spcAft>
                <a:spcPts val="100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Прямоугольник 20"/>
          <p:cNvSpPr/>
          <p:nvPr/>
        </p:nvSpPr>
        <p:spPr>
          <a:xfrm>
            <a:off x="3447199" y="4815571"/>
            <a:ext cx="3429000" cy="1083374"/>
          </a:xfrm>
          <a:prstGeom prst="rect">
            <a:avLst/>
          </a:prstGeom>
        </p:spPr>
        <p:txBody>
          <a:bodyPr>
            <a:spAutoFit/>
          </a:bodyPr>
          <a:lstStyle/>
          <a:p>
            <a:pPr algn="just">
              <a:lnSpc>
                <a:spcPct val="115000"/>
              </a:lnSpc>
              <a:spcAft>
                <a:spcPts val="10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PE</a:t>
            </a:r>
            <a:r>
              <a:rPr lang="uk-UA"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Prodgrupservice</a:t>
            </a:r>
            <a:r>
              <a:rPr lang="uk-UA"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Kreminna</a:t>
            </a:r>
            <a:r>
              <a:rPr lang="uk-UA"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Project</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establishment of long</a:t>
            </a:r>
            <a:r>
              <a:rPr lang="uk-UA"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life sterilized milk production line</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Investment required </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r>
            <a:br>
              <a:rPr lang="uk-UA" sz="1400" dirty="0" smtClean="0">
                <a:latin typeface="Times New Roman" panose="02020603050405020304" pitchFamily="18" charset="0"/>
                <a:ea typeface="Calibri" panose="020F0502020204030204" pitchFamily="34" charset="0"/>
                <a:cs typeface="Times New Roman" panose="02020603050405020304" pitchFamily="18" charset="0"/>
              </a:rPr>
            </a:br>
            <a:r>
              <a:rPr lang="uk-UA" sz="1400" dirty="0" smtClean="0">
                <a:latin typeface="Times New Roman" panose="02020603050405020304" pitchFamily="18" charset="0"/>
                <a:ea typeface="Calibri" panose="020F0502020204030204" pitchFamily="34" charset="0"/>
                <a:cs typeface="Times New Roman" panose="02020603050405020304" pitchFamily="18" charset="0"/>
              </a:rPr>
              <a:t>200</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uk-UA" sz="1400" dirty="0">
                <a:latin typeface="Times New Roman" panose="02020603050405020304" pitchFamily="18" charset="0"/>
                <a:ea typeface="Calibri" panose="020F0502020204030204" pitchFamily="34" charset="0"/>
                <a:cs typeface="Times New Roman" panose="02020603050405020304" pitchFamily="18" charset="0"/>
              </a:rPr>
              <a:t>0 </a:t>
            </a:r>
            <a:r>
              <a:rPr lang="en-US" sz="1400" dirty="0">
                <a:latin typeface="Times New Roman" panose="02020603050405020304" pitchFamily="18" charset="0"/>
                <a:ea typeface="Calibri" panose="020F0502020204030204" pitchFamily="34" charset="0"/>
                <a:cs typeface="Times New Roman" panose="02020603050405020304" pitchFamily="18" charset="0"/>
              </a:rPr>
              <a:t>thousand EURO.</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13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1136099"/>
          </a:xfrm>
        </p:spPr>
        <p:txBody>
          <a:bodyPr>
            <a:normAutofit fontScale="90000"/>
          </a:bodyPr>
          <a:lstStyle/>
          <a:p>
            <a:r>
              <a:rPr lang="uk-UA" sz="2800" dirty="0" smtClean="0"/>
              <a:t/>
            </a:r>
            <a:br>
              <a:rPr lang="uk-UA" sz="2800" dirty="0" smtClean="0"/>
            </a:br>
            <a:r>
              <a:rPr lang="uk-UA" sz="2800" dirty="0" smtClean="0"/>
              <a:t/>
            </a:r>
            <a:br>
              <a:rPr lang="uk-UA" sz="2800" dirty="0" smtClean="0"/>
            </a:br>
            <a:r>
              <a:rPr lang="uk-UA" sz="2800" dirty="0" smtClean="0"/>
              <a:t/>
            </a:r>
            <a:br>
              <a:rPr lang="uk-UA" sz="2800" dirty="0" smtClean="0"/>
            </a:br>
            <a:r>
              <a:rPr lang="en-US" sz="2800" dirty="0" smtClean="0"/>
              <a:t/>
            </a:r>
            <a:br>
              <a:rPr lang="en-US" sz="2800" dirty="0" smtClean="0"/>
            </a:br>
            <a:r>
              <a:rPr lang="uk-UA" sz="2700" u="sng" dirty="0">
                <a:solidFill>
                  <a:schemeClr val="tx1"/>
                </a:solidFill>
                <a:latin typeface="+mn-lt"/>
                <a:ea typeface="+mn-ea"/>
                <a:cs typeface="+mn-cs"/>
              </a:rPr>
              <a:t>Обсяги прямих іноземних інвестицій по роках, млн дол. США</a:t>
            </a:r>
            <a:br>
              <a:rPr lang="uk-UA" sz="2700" u="sng" dirty="0">
                <a:solidFill>
                  <a:schemeClr val="tx1"/>
                </a:solidFill>
                <a:latin typeface="+mn-lt"/>
                <a:ea typeface="+mn-ea"/>
                <a:cs typeface="+mn-cs"/>
              </a:rPr>
            </a:br>
            <a:r>
              <a:rPr lang="uk-UA" sz="2700" u="sng" dirty="0">
                <a:solidFill>
                  <a:schemeClr val="tx1"/>
                </a:solidFill>
                <a:latin typeface="+mn-lt"/>
                <a:ea typeface="+mn-ea"/>
                <a:cs typeface="+mn-cs"/>
              </a:rPr>
              <a:t/>
            </a:r>
            <a:br>
              <a:rPr lang="uk-UA" sz="2700" u="sng" dirty="0">
                <a:solidFill>
                  <a:schemeClr val="tx1"/>
                </a:solidFill>
                <a:latin typeface="+mn-lt"/>
                <a:ea typeface="+mn-ea"/>
                <a:cs typeface="+mn-cs"/>
              </a:rPr>
            </a:br>
            <a:r>
              <a:rPr lang="uk-UA" sz="2700" u="sng" dirty="0" err="1">
                <a:solidFill>
                  <a:schemeClr val="tx1"/>
                </a:solidFill>
                <a:latin typeface="+mn-lt"/>
                <a:ea typeface="+mn-ea"/>
                <a:cs typeface="+mn-cs"/>
              </a:rPr>
              <a:t>Extent</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of</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foreign</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direct</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investment</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on</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an</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annual</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basis</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million</a:t>
            </a:r>
            <a:r>
              <a:rPr lang="uk-UA" sz="2700" u="sng" dirty="0">
                <a:solidFill>
                  <a:schemeClr val="tx1"/>
                </a:solidFill>
                <a:latin typeface="+mn-lt"/>
                <a:ea typeface="+mn-ea"/>
                <a:cs typeface="+mn-cs"/>
              </a:rPr>
              <a:t> US </a:t>
            </a:r>
            <a:r>
              <a:rPr lang="uk-UA" sz="2700" u="sng" dirty="0" err="1">
                <a:solidFill>
                  <a:schemeClr val="tx1"/>
                </a:solidFill>
                <a:latin typeface="+mn-lt"/>
                <a:ea typeface="+mn-ea"/>
                <a:cs typeface="+mn-cs"/>
              </a:rPr>
              <a:t>dollars</a:t>
            </a:r>
            <a:r>
              <a:rPr lang="uk-UA" sz="2400" dirty="0" smtClean="0"/>
              <a:t/>
            </a:r>
            <a:br>
              <a:rPr lang="uk-UA" sz="2400" dirty="0" smtClean="0"/>
            </a:br>
            <a:endParaRPr lang="uk-UA" sz="2800" dirty="0"/>
          </a:p>
        </p:txBody>
      </p:sp>
      <p:sp>
        <p:nvSpPr>
          <p:cNvPr id="4" name="Номер слайда 3"/>
          <p:cNvSpPr>
            <a:spLocks noGrp="1"/>
          </p:cNvSpPr>
          <p:nvPr>
            <p:ph type="sldNum" sz="quarter" idx="12"/>
          </p:nvPr>
        </p:nvSpPr>
        <p:spPr/>
        <p:txBody>
          <a:bodyPr/>
          <a:lstStyle/>
          <a:p>
            <a:fld id="{02DDA13B-1F5D-406F-BCEB-6C5237BE0993}" type="slidenum">
              <a:rPr lang="uk-UA" smtClean="0"/>
              <a:pPr/>
              <a:t>18</a:t>
            </a:fld>
            <a:endParaRPr lang="uk-UA"/>
          </a:p>
        </p:txBody>
      </p:sp>
      <p:graphicFrame>
        <p:nvGraphicFramePr>
          <p:cNvPr id="5" name="Диаграмма 4"/>
          <p:cNvGraphicFramePr>
            <a:graphicFrameLocks/>
          </p:cNvGraphicFramePr>
          <p:nvPr>
            <p:extLst>
              <p:ext uri="{D42A27DB-BD31-4B8C-83A1-F6EECF244321}">
                <p14:modId xmlns:p14="http://schemas.microsoft.com/office/powerpoint/2010/main" val="2683106025"/>
              </p:ext>
            </p:extLst>
          </p:nvPr>
        </p:nvGraphicFramePr>
        <p:xfrm>
          <a:off x="107145" y="3203848"/>
          <a:ext cx="6643710" cy="4805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785786"/>
          </a:xfrm>
        </p:spPr>
        <p:txBody>
          <a:bodyPr>
            <a:noAutofit/>
          </a:bodyPr>
          <a:lstStyle/>
          <a:p>
            <a:r>
              <a:rPr lang="uk-UA" sz="2400" u="sng" dirty="0">
                <a:solidFill>
                  <a:schemeClr val="tx1"/>
                </a:solidFill>
                <a:latin typeface="+mn-lt"/>
                <a:ea typeface="+mn-ea"/>
                <a:cs typeface="+mn-cs"/>
              </a:rPr>
              <a:t>Зовнішньоекономічна діяльність</a:t>
            </a:r>
            <a:br>
              <a:rPr lang="uk-UA" sz="2400" u="sng" dirty="0">
                <a:solidFill>
                  <a:schemeClr val="tx1"/>
                </a:solidFill>
                <a:latin typeface="+mn-lt"/>
                <a:ea typeface="+mn-ea"/>
                <a:cs typeface="+mn-cs"/>
              </a:rPr>
            </a:b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International</a:t>
            </a: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business</a:t>
            </a: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activity</a:t>
            </a:r>
            <a:endParaRPr lang="uk-UA" sz="2400" u="sng" dirty="0">
              <a:solidFill>
                <a:schemeClr val="tx1"/>
              </a:solidFill>
              <a:latin typeface="+mn-lt"/>
              <a:ea typeface="+mn-ea"/>
              <a:cs typeface="+mn-cs"/>
            </a:endParaRPr>
          </a:p>
        </p:txBody>
      </p:sp>
      <p:sp>
        <p:nvSpPr>
          <p:cNvPr id="5" name="Содержимое 4"/>
          <p:cNvSpPr>
            <a:spLocks noGrp="1"/>
          </p:cNvSpPr>
          <p:nvPr>
            <p:ph sz="quarter" idx="2"/>
          </p:nvPr>
        </p:nvSpPr>
        <p:spPr>
          <a:xfrm>
            <a:off x="-428652" y="785786"/>
            <a:ext cx="4073676" cy="8072494"/>
          </a:xfrm>
        </p:spPr>
        <p:txBody>
          <a:bodyPr>
            <a:noAutofit/>
          </a:bodyPr>
          <a:lstStyle/>
          <a:p>
            <a:r>
              <a:rPr lang="uk-UA" sz="2000" b="1" dirty="0" smtClean="0"/>
              <a:t>Основні іноземні інвестори</a:t>
            </a:r>
            <a:endParaRPr lang="uk-UA" sz="2000" dirty="0" smtClean="0"/>
          </a:p>
          <a:p>
            <a:r>
              <a:rPr lang="uk-UA" sz="2000" b="1" dirty="0" smtClean="0"/>
              <a:t> </a:t>
            </a:r>
            <a:r>
              <a:rPr lang="uk-UA" sz="1400" dirty="0" smtClean="0"/>
              <a:t>Зовнішньоторговельні операції товарами та послугами область здійснювала з партнерами з 74 країн світу.</a:t>
            </a:r>
          </a:p>
          <a:p>
            <a:pPr algn="just"/>
            <a:r>
              <a:rPr lang="uk-UA" sz="1400" dirty="0" smtClean="0"/>
              <a:t>Але у 2015 році з економіки Луганської області у зв’язку зі складною ситуацією на Сході України іноземними інвесторами вилучено 90,0 млн дол. США прямих інвестицій (зменшення акціонерного капіталу), у т.ч. за рахунок курсової різниці – 89,9 </a:t>
            </a:r>
            <a:r>
              <a:rPr lang="uk-UA" sz="1400" dirty="0" err="1" smtClean="0"/>
              <a:t>млн.дол</a:t>
            </a:r>
            <a:r>
              <a:rPr lang="uk-UA" sz="1400" dirty="0" smtClean="0"/>
              <a:t> США.</a:t>
            </a:r>
          </a:p>
          <a:p>
            <a:pPr algn="just"/>
            <a:r>
              <a:rPr lang="uk-UA" sz="1400" dirty="0" smtClean="0"/>
              <a:t>Обсяг внесених з початку інвестування в економіку області прямих іноземних інвестицій (акціонерного капіталу) на             31 грудня 2015 року становив </a:t>
            </a:r>
            <a:br>
              <a:rPr lang="uk-UA" sz="1400" dirty="0" smtClean="0"/>
            </a:br>
            <a:r>
              <a:rPr lang="uk-UA" sz="1400" dirty="0" smtClean="0"/>
              <a:t>582,4 млн дол. США, що на 13,2 % менше обсягів інвестицій на початок 2015 року.</a:t>
            </a:r>
          </a:p>
          <a:p>
            <a:pPr algn="just"/>
            <a:r>
              <a:rPr lang="uk-UA" sz="1400" dirty="0" smtClean="0"/>
              <a:t>Експортні </a:t>
            </a:r>
            <a:r>
              <a:rPr lang="uk-UA" sz="1400" dirty="0"/>
              <a:t>поставки підприємств та організацій Луганської області становили </a:t>
            </a:r>
            <a:r>
              <a:rPr lang="uk-UA" sz="1400" dirty="0" smtClean="0"/>
              <a:t>257,8 </a:t>
            </a:r>
            <a:r>
              <a:rPr lang="uk-UA" sz="1400" dirty="0"/>
              <a:t>млн дол. США, що на </a:t>
            </a:r>
            <a:r>
              <a:rPr lang="uk-UA" sz="1400" dirty="0" smtClean="0"/>
              <a:t>86,4 </a:t>
            </a:r>
            <a:r>
              <a:rPr lang="uk-UA" sz="1400" dirty="0"/>
              <a:t>% менше ніж у </a:t>
            </a:r>
            <a:r>
              <a:rPr lang="uk-UA" sz="1400" dirty="0" smtClean="0"/>
              <a:t>2014 </a:t>
            </a:r>
            <a:r>
              <a:rPr lang="uk-UA" sz="1400" dirty="0"/>
              <a:t>році. Імпортні надходження у цей же період </a:t>
            </a:r>
            <a:r>
              <a:rPr lang="uk-UA" sz="1400" dirty="0" smtClean="0"/>
              <a:t>зменшилися </a:t>
            </a:r>
            <a:r>
              <a:rPr lang="uk-UA" sz="1400" dirty="0"/>
              <a:t>на </a:t>
            </a:r>
            <a:r>
              <a:rPr lang="uk-UA" sz="1400" dirty="0" smtClean="0"/>
              <a:t>68,7 </a:t>
            </a:r>
            <a:r>
              <a:rPr lang="uk-UA" sz="1400" dirty="0"/>
              <a:t>% і </a:t>
            </a:r>
            <a:r>
              <a:rPr lang="uk-UA" sz="1400" dirty="0" smtClean="0"/>
              <a:t>становили 318,4 </a:t>
            </a:r>
            <a:r>
              <a:rPr lang="uk-UA" sz="1400" dirty="0"/>
              <a:t>млн дол. США. </a:t>
            </a:r>
            <a:r>
              <a:rPr lang="uk-UA" sz="1400" dirty="0" smtClean="0"/>
              <a:t>Від'ємне  </a:t>
            </a:r>
            <a:r>
              <a:rPr lang="uk-UA" sz="1400" dirty="0"/>
              <a:t>сальдо зовнішньої торгівлі товарами становило </a:t>
            </a:r>
            <a:r>
              <a:rPr lang="uk-UA" sz="1400" dirty="0" smtClean="0"/>
              <a:t>60,7 </a:t>
            </a:r>
            <a:r>
              <a:rPr lang="uk-UA" sz="1400" dirty="0" err="1" smtClean="0"/>
              <a:t>млн</a:t>
            </a:r>
            <a:r>
              <a:rPr lang="uk-UA" sz="1400" dirty="0" smtClean="0"/>
              <a:t>  </a:t>
            </a:r>
            <a:r>
              <a:rPr lang="uk-UA" sz="1400" dirty="0"/>
              <a:t>дол. США.</a:t>
            </a:r>
          </a:p>
          <a:p>
            <a:pPr algn="just"/>
            <a:r>
              <a:rPr lang="uk-UA" sz="1400" dirty="0"/>
              <a:t> </a:t>
            </a:r>
          </a:p>
          <a:p>
            <a:pPr algn="just"/>
            <a:r>
              <a:rPr lang="uk-UA" sz="1400" dirty="0"/>
              <a:t>Експорт послуг – </a:t>
            </a:r>
            <a:r>
              <a:rPr lang="uk-UA" sz="1400" dirty="0" smtClean="0"/>
              <a:t>14,1 млн дол. США </a:t>
            </a:r>
            <a:r>
              <a:rPr lang="uk-UA" sz="1400" dirty="0"/>
              <a:t>(або </a:t>
            </a:r>
            <a:r>
              <a:rPr lang="uk-UA" sz="1400" dirty="0" smtClean="0"/>
              <a:t>10,2 </a:t>
            </a:r>
            <a:r>
              <a:rPr lang="uk-UA" sz="1400" dirty="0"/>
              <a:t>% до показника </a:t>
            </a:r>
            <a:r>
              <a:rPr lang="uk-UA" sz="1400" dirty="0" smtClean="0"/>
              <a:t>2014 </a:t>
            </a:r>
            <a:r>
              <a:rPr lang="uk-UA" sz="1400" dirty="0"/>
              <a:t>року);</a:t>
            </a:r>
          </a:p>
          <a:p>
            <a:pPr algn="just"/>
            <a:r>
              <a:rPr lang="uk-UA" sz="1400" dirty="0" smtClean="0"/>
              <a:t>Імпорт </a:t>
            </a:r>
            <a:r>
              <a:rPr lang="uk-UA" sz="1400" dirty="0"/>
              <a:t>послуг – </a:t>
            </a:r>
            <a:r>
              <a:rPr lang="uk-UA" sz="1400" dirty="0" smtClean="0"/>
              <a:t>96,5 млн дол. США </a:t>
            </a:r>
            <a:r>
              <a:rPr lang="uk-UA" sz="1400" dirty="0"/>
              <a:t>(</a:t>
            </a:r>
            <a:r>
              <a:rPr lang="uk-UA" sz="1400" dirty="0" smtClean="0"/>
              <a:t>або 68,4 </a:t>
            </a:r>
            <a:r>
              <a:rPr lang="uk-UA" sz="1400" dirty="0"/>
              <a:t>% до показника </a:t>
            </a:r>
            <a:r>
              <a:rPr lang="uk-UA" sz="1400" dirty="0" smtClean="0"/>
              <a:t>2014 </a:t>
            </a:r>
            <a:r>
              <a:rPr lang="uk-UA" sz="1400" dirty="0"/>
              <a:t>року);</a:t>
            </a:r>
          </a:p>
          <a:p>
            <a:pPr algn="just"/>
            <a:r>
              <a:rPr lang="uk-UA" sz="1400" dirty="0" smtClean="0"/>
              <a:t>Від'ємне сальдо </a:t>
            </a:r>
            <a:r>
              <a:rPr lang="uk-UA" sz="1400" dirty="0"/>
              <a:t>– </a:t>
            </a:r>
            <a:r>
              <a:rPr lang="uk-UA" sz="1400" dirty="0" smtClean="0"/>
              <a:t>82,4 млн дол. США</a:t>
            </a:r>
            <a:r>
              <a:rPr lang="uk-UA" sz="1400" dirty="0"/>
              <a:t>.</a:t>
            </a:r>
          </a:p>
          <a:p>
            <a:pPr algn="just"/>
            <a:endParaRPr lang="uk-UA" sz="1400" dirty="0" smtClean="0"/>
          </a:p>
          <a:p>
            <a:r>
              <a:rPr lang="uk-UA" sz="2000" b="1" dirty="0" smtClean="0"/>
              <a:t> </a:t>
            </a:r>
            <a:endParaRPr lang="uk-UA" sz="2000" dirty="0" smtClean="0"/>
          </a:p>
          <a:p>
            <a:r>
              <a:rPr lang="uk-UA" sz="2000" b="1" dirty="0" smtClean="0"/>
              <a:t> </a:t>
            </a:r>
            <a:endParaRPr lang="uk-UA" sz="2000" dirty="0" smtClean="0"/>
          </a:p>
        </p:txBody>
      </p:sp>
      <p:sp>
        <p:nvSpPr>
          <p:cNvPr id="6" name="Содержимое 5"/>
          <p:cNvSpPr>
            <a:spLocks noGrp="1"/>
          </p:cNvSpPr>
          <p:nvPr>
            <p:ph sz="quarter" idx="4"/>
          </p:nvPr>
        </p:nvSpPr>
        <p:spPr>
          <a:xfrm>
            <a:off x="3483769" y="785787"/>
            <a:ext cx="3031331" cy="7382432"/>
          </a:xfrm>
        </p:spPr>
        <p:txBody>
          <a:bodyPr>
            <a:noAutofit/>
          </a:bodyPr>
          <a:lstStyle/>
          <a:p>
            <a:pPr marL="137160" indent="0">
              <a:buNone/>
            </a:pPr>
            <a:r>
              <a:rPr lang="en-US" sz="1400" b="1" dirty="0" smtClean="0">
                <a:latin typeface="Times New Roman" panose="02020603050405020304" pitchFamily="18" charset="0"/>
                <a:cs typeface="Times New Roman" panose="02020603050405020304" pitchFamily="18" charset="0"/>
              </a:rPr>
              <a:t>Major foreign investors</a:t>
            </a:r>
          </a:p>
          <a:p>
            <a:pPr marL="179388" indent="0">
              <a:buNone/>
            </a:pP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carried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out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foreign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trade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transactions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en-US" sz="1400" dirty="0" smtClean="0">
                <a:latin typeface="Times New Roman" panose="02020603050405020304" pitchFamily="18" charset="0"/>
                <a:cs typeface="Times New Roman" panose="02020603050405020304" pitchFamily="18" charset="0"/>
              </a:rPr>
              <a:t> goods 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services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with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partners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from</a:t>
            </a:r>
            <a:r>
              <a:rPr lang="uk-UA" sz="1400" dirty="0" smtClean="0">
                <a:latin typeface="Times New Roman" panose="02020603050405020304" pitchFamily="18" charset="0"/>
                <a:cs typeface="Times New Roman" panose="02020603050405020304" pitchFamily="18" charset="0"/>
              </a:rPr>
              <a:t> 74 </a:t>
            </a:r>
            <a:r>
              <a:rPr lang="uk-UA" sz="1400" dirty="0" err="1" smtClean="0">
                <a:latin typeface="Times New Roman" panose="02020603050405020304" pitchFamily="18" charset="0"/>
                <a:cs typeface="Times New Roman" panose="02020603050405020304" pitchFamily="18" charset="0"/>
              </a:rPr>
              <a:t>countries</a:t>
            </a:r>
            <a:r>
              <a:rPr lang="uk-UA" sz="1400" dirty="0" smtClean="0">
                <a:latin typeface="Times New Roman" panose="02020603050405020304" pitchFamily="18" charset="0"/>
                <a:cs typeface="Times New Roman" panose="02020603050405020304" pitchFamily="18" charset="0"/>
              </a:rPr>
              <a:t>.</a:t>
            </a:r>
          </a:p>
          <a:p>
            <a:pPr marL="179388" indent="0"/>
            <a:r>
              <a:rPr lang="uk-UA" sz="1400" dirty="0" err="1" smtClean="0">
                <a:latin typeface="Times New Roman" panose="02020603050405020304" pitchFamily="18" charset="0"/>
                <a:cs typeface="Times New Roman" panose="02020603050405020304" pitchFamily="18" charset="0"/>
              </a:rPr>
              <a:t>But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due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intricate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situation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East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Ukraine</a:t>
            </a:r>
            <a:r>
              <a:rPr lang="uk-UA" sz="1400" dirty="0" smtClean="0">
                <a:latin typeface="Times New Roman" panose="02020603050405020304" pitchFamily="18" charset="0"/>
                <a:cs typeface="Times New Roman" panose="02020603050405020304" pitchFamily="18" charset="0"/>
              </a:rPr>
              <a:t> in 2015 </a:t>
            </a:r>
            <a:r>
              <a:rPr lang="uk-UA" sz="1400" dirty="0" err="1" smtClean="0">
                <a:latin typeface="Times New Roman" panose="02020603050405020304" pitchFamily="18" charset="0"/>
                <a:cs typeface="Times New Roman" panose="02020603050405020304" pitchFamily="18" charset="0"/>
              </a:rPr>
              <a:t>foreign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investors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extracted</a:t>
            </a:r>
            <a:r>
              <a:rPr lang="uk-UA" sz="1400" dirty="0" smtClean="0">
                <a:latin typeface="Times New Roman" panose="02020603050405020304" pitchFamily="18" charset="0"/>
                <a:cs typeface="Times New Roman" panose="02020603050405020304" pitchFamily="18" charset="0"/>
              </a:rPr>
              <a:t> 45.0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direct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investment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reduction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share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capital</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incl. 89,9 million US dollars because of currency difference</a:t>
            </a:r>
            <a:r>
              <a:rPr lang="uk-UA" sz="1400" dirty="0" smtClean="0">
                <a:latin typeface="Times New Roman" panose="02020603050405020304" pitchFamily="18" charset="0"/>
                <a:cs typeface="Times New Roman" panose="02020603050405020304" pitchFamily="18" charset="0"/>
              </a:rPr>
              <a:t>.</a:t>
            </a:r>
          </a:p>
          <a:p>
            <a:pPr marL="179388" indent="0">
              <a:buNone/>
            </a:pP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volume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direct foreign </a:t>
            </a:r>
            <a:r>
              <a:rPr lang="uk-UA" sz="1400" dirty="0" err="1" smtClean="0">
                <a:latin typeface="Times New Roman" panose="02020603050405020304" pitchFamily="18" charset="0"/>
                <a:cs typeface="Times New Roman" panose="02020603050405020304" pitchFamily="18" charset="0"/>
              </a:rPr>
              <a:t>investments</a:t>
            </a:r>
            <a:r>
              <a:rPr lang="en-US" sz="1400" dirty="0" smtClean="0">
                <a:latin typeface="Times New Roman" panose="02020603050405020304" pitchFamily="18" charset="0"/>
                <a:cs typeface="Times New Roman" panose="02020603050405020304" pitchFamily="18" charset="0"/>
              </a:rPr>
              <a:t> (joint stock capital)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made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since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start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investment</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regional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economy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as</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December</a:t>
            </a:r>
            <a:r>
              <a:rPr lang="uk-UA" sz="1400" dirty="0" smtClean="0">
                <a:latin typeface="Times New Roman" panose="02020603050405020304" pitchFamily="18" charset="0"/>
                <a:cs typeface="Times New Roman" panose="02020603050405020304" pitchFamily="18" charset="0"/>
              </a:rPr>
              <a:t> 31, 2014 </a:t>
            </a:r>
            <a:r>
              <a:rPr lang="uk-UA" sz="1400" dirty="0" err="1" smtClean="0">
                <a:latin typeface="Times New Roman" panose="02020603050405020304" pitchFamily="18" charset="0"/>
                <a:cs typeface="Times New Roman" panose="02020603050405020304" pitchFamily="18" charset="0"/>
              </a:rPr>
              <a:t>amounted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582,4</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that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is</a:t>
            </a:r>
            <a:r>
              <a:rPr lang="uk-UA" sz="1400" dirty="0" smtClean="0">
                <a:latin typeface="Times New Roman" panose="02020603050405020304" pitchFamily="18" charset="0"/>
                <a:cs typeface="Times New Roman" panose="02020603050405020304" pitchFamily="18" charset="0"/>
              </a:rPr>
              <a:t> 13.2% </a:t>
            </a:r>
            <a:r>
              <a:rPr lang="uk-UA" sz="1400" dirty="0" err="1" smtClean="0">
                <a:latin typeface="Times New Roman" panose="02020603050405020304" pitchFamily="18" charset="0"/>
                <a:cs typeface="Times New Roman" panose="02020603050405020304" pitchFamily="18" charset="0"/>
              </a:rPr>
              <a:t>less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investments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volume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as</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beginning</a:t>
            </a:r>
            <a:r>
              <a:rPr lang="uk-UA" sz="1400" dirty="0" smtClean="0">
                <a:latin typeface="Times New Roman" panose="02020603050405020304" pitchFamily="18" charset="0"/>
                <a:cs typeface="Times New Roman" panose="02020603050405020304" pitchFamily="18" charset="0"/>
              </a:rPr>
              <a:t> 2015.</a:t>
            </a:r>
          </a:p>
          <a:p>
            <a:pPr marL="179388" indent="0">
              <a:buNone/>
            </a:pP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Export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supply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Luhansk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region’s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enterprises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organizations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amounted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257,8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that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is</a:t>
            </a:r>
            <a:r>
              <a:rPr lang="uk-UA" sz="1400" dirty="0" smtClean="0">
                <a:latin typeface="Times New Roman" panose="02020603050405020304" pitchFamily="18" charset="0"/>
                <a:cs typeface="Times New Roman" panose="02020603050405020304" pitchFamily="18" charset="0"/>
              </a:rPr>
              <a:t> 86,4 % </a:t>
            </a:r>
            <a:r>
              <a:rPr lang="uk-UA" sz="1400" dirty="0" err="1" smtClean="0">
                <a:latin typeface="Times New Roman" panose="02020603050405020304" pitchFamily="18" charset="0"/>
                <a:cs typeface="Times New Roman" panose="02020603050405020304" pitchFamily="18" charset="0"/>
              </a:rPr>
              <a:t>less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than</a:t>
            </a:r>
            <a:r>
              <a:rPr lang="uk-UA" sz="1400" dirty="0" smtClean="0">
                <a:latin typeface="Times New Roman" panose="02020603050405020304" pitchFamily="18" charset="0"/>
                <a:cs typeface="Times New Roman" panose="02020603050405020304" pitchFamily="18" charset="0"/>
              </a:rPr>
              <a:t> in 2014. </a:t>
            </a:r>
            <a:r>
              <a:rPr lang="uk-UA" sz="1400" dirty="0" err="1" smtClean="0">
                <a:latin typeface="Times New Roman" panose="02020603050405020304" pitchFamily="18" charset="0"/>
                <a:cs typeface="Times New Roman" panose="02020603050405020304" pitchFamily="18" charset="0"/>
              </a:rPr>
              <a:t>Foreign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incomes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same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period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decreased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by</a:t>
            </a:r>
            <a:r>
              <a:rPr lang="uk-UA" sz="1400" dirty="0" smtClean="0">
                <a:latin typeface="Times New Roman" panose="02020603050405020304" pitchFamily="18" charset="0"/>
                <a:cs typeface="Times New Roman" panose="02020603050405020304" pitchFamily="18" charset="0"/>
              </a:rPr>
              <a:t> 68.7</a:t>
            </a:r>
            <a:r>
              <a:rPr lang="en-US" sz="1400"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amounted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318,4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negative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balance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foreign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goods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trade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amounted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60.7</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a:t>
            </a:r>
          </a:p>
          <a:p>
            <a:pPr marL="179388" indent="0">
              <a:buNone/>
            </a:pPr>
            <a:r>
              <a:rPr lang="uk-UA" sz="1400" dirty="0" err="1" smtClean="0">
                <a:latin typeface="Times New Roman" panose="02020603050405020304" pitchFamily="18" charset="0"/>
                <a:cs typeface="Times New Roman" panose="02020603050405020304" pitchFamily="18" charset="0"/>
              </a:rPr>
              <a:t>Service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export</a:t>
            </a:r>
            <a:r>
              <a:rPr lang="uk-UA"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14</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1</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or</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10</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2</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up</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index</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201</a:t>
            </a:r>
            <a:r>
              <a:rPr lang="en-US" sz="1400" dirty="0" smtClean="0">
                <a:latin typeface="Times New Roman" panose="02020603050405020304" pitchFamily="18" charset="0"/>
                <a:cs typeface="Times New Roman" panose="02020603050405020304" pitchFamily="18" charset="0"/>
              </a:rPr>
              <a:t>4</a:t>
            </a:r>
            <a:r>
              <a:rPr lang="uk-UA" sz="1400" dirty="0" smtClean="0">
                <a:latin typeface="Times New Roman" panose="02020603050405020304" pitchFamily="18" charset="0"/>
                <a:cs typeface="Times New Roman" panose="02020603050405020304" pitchFamily="18" charset="0"/>
              </a:rPr>
              <a:t> ); </a:t>
            </a:r>
          </a:p>
          <a:p>
            <a:pPr marL="179388" indent="0">
              <a:buNone/>
            </a:pPr>
            <a:r>
              <a:rPr lang="uk-UA" sz="1400" dirty="0" err="1" smtClean="0">
                <a:latin typeface="Times New Roman" panose="02020603050405020304" pitchFamily="18" charset="0"/>
                <a:cs typeface="Times New Roman" panose="02020603050405020304" pitchFamily="18" charset="0"/>
              </a:rPr>
              <a:t>Service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import</a:t>
            </a:r>
            <a:r>
              <a:rPr lang="uk-UA"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96</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5</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or</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68</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4</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up</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to</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index</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201</a:t>
            </a:r>
            <a:r>
              <a:rPr lang="en-US" sz="1400" dirty="0" smtClean="0">
                <a:latin typeface="Times New Roman" panose="02020603050405020304" pitchFamily="18" charset="0"/>
                <a:cs typeface="Times New Roman" panose="02020603050405020304" pitchFamily="18" charset="0"/>
              </a:rPr>
              <a:t>4</a:t>
            </a:r>
            <a:r>
              <a:rPr lang="uk-UA" sz="1400" dirty="0" smtClean="0">
                <a:latin typeface="Times New Roman" panose="02020603050405020304" pitchFamily="18" charset="0"/>
                <a:cs typeface="Times New Roman" panose="02020603050405020304" pitchFamily="18" charset="0"/>
              </a:rPr>
              <a:t>);</a:t>
            </a:r>
          </a:p>
          <a:p>
            <a:pPr marL="179388" indent="0">
              <a:buNone/>
            </a:pP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Negative b</a:t>
            </a:r>
            <a:r>
              <a:rPr lang="uk-UA" sz="1400" dirty="0" err="1" smtClean="0">
                <a:latin typeface="Times New Roman" panose="02020603050405020304" pitchFamily="18" charset="0"/>
                <a:cs typeface="Times New Roman" panose="02020603050405020304" pitchFamily="18" charset="0"/>
              </a:rPr>
              <a:t>alance</a:t>
            </a:r>
            <a:r>
              <a:rPr lang="uk-UA"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82</a:t>
            </a:r>
            <a:r>
              <a:rPr lang="uk-UA"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4</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million</a:t>
            </a:r>
            <a:r>
              <a:rPr lang="uk-UA" sz="1400" dirty="0" smtClean="0">
                <a:latin typeface="Times New Roman" panose="02020603050405020304" pitchFamily="18" charset="0"/>
                <a:cs typeface="Times New Roman" panose="02020603050405020304" pitchFamily="18" charset="0"/>
              </a:rPr>
              <a:t> US </a:t>
            </a:r>
            <a:r>
              <a:rPr lang="uk-UA" sz="1400" dirty="0" err="1" smtClean="0">
                <a:latin typeface="Times New Roman" panose="02020603050405020304" pitchFamily="18" charset="0"/>
                <a:cs typeface="Times New Roman" panose="02020603050405020304" pitchFamily="18" charset="0"/>
              </a:rPr>
              <a:t>dollars</a:t>
            </a:r>
            <a:endParaRPr lang="en-US" sz="1400" dirty="0" smtClean="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02DDA13B-1F5D-406F-BCEB-6C5237BE0993}" type="slidenum">
              <a:rPr lang="uk-UA" smtClean="0"/>
              <a:pPr/>
              <a:t>19</a:t>
            </a:fld>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482041" y="1885650"/>
            <a:ext cx="4271081" cy="7072330"/>
          </a:xfrm>
        </p:spPr>
        <p:txBody>
          <a:bodyPr>
            <a:noAutofit/>
          </a:bodyPr>
          <a:lstStyle/>
          <a:p>
            <a:pPr algn="ctr">
              <a:buNone/>
            </a:pPr>
            <a:r>
              <a:rPr lang="uk-UA" sz="1050" b="1" dirty="0" smtClean="0">
                <a:solidFill>
                  <a:schemeClr val="tx1">
                    <a:lumMod val="50000"/>
                  </a:schemeClr>
                </a:solidFill>
              </a:rPr>
              <a:t>Шановні друзі!</a:t>
            </a:r>
          </a:p>
          <a:p>
            <a:pPr algn="just"/>
            <a:r>
              <a:rPr lang="uk-UA" sz="1050" dirty="0" smtClean="0"/>
              <a:t>        Своєю </a:t>
            </a:r>
            <a:r>
              <a:rPr lang="uk-UA" sz="1050" dirty="0"/>
              <a:t>працею, талантом, невичерпною енергією </a:t>
            </a:r>
            <a:r>
              <a:rPr lang="uk-UA" sz="1050" dirty="0" smtClean="0"/>
              <a:t>Ви </a:t>
            </a:r>
            <a:r>
              <a:rPr lang="uk-UA" sz="1050" dirty="0"/>
              <a:t>щодня створюєте матеріальний та інтелектуальний потенціал Луганщини</a:t>
            </a:r>
            <a:r>
              <a:rPr lang="uk-UA" sz="1050" dirty="0" smtClean="0"/>
              <a:t>.</a:t>
            </a:r>
            <a:endParaRPr lang="uk-UA" sz="1050" dirty="0"/>
          </a:p>
          <a:p>
            <a:pPr algn="just"/>
            <a:r>
              <a:rPr lang="uk-UA" sz="1050" dirty="0" smtClean="0"/>
              <a:t>        Успіхи </a:t>
            </a:r>
            <a:r>
              <a:rPr lang="uk-UA" sz="1050" dirty="0"/>
              <a:t>регіону складаються з успіхів трудових колективів підприємств, працівників освіти, охорони здоров'я, культури, фахівців різних галузей господарства, підприємців. </a:t>
            </a:r>
          </a:p>
          <a:p>
            <a:pPr algn="just"/>
            <a:r>
              <a:rPr lang="uk-UA" sz="1050" dirty="0" smtClean="0"/>
              <a:t>        Вигідне </a:t>
            </a:r>
            <a:r>
              <a:rPr lang="uk-UA" sz="1050" dirty="0"/>
              <a:t>географічне розташування, близькість джерел сировини і ринків збуту продукції, багатогалузева промисловість, розвинена мережа транспортних комунікацій, висока щільність населення </a:t>
            </a:r>
            <a:r>
              <a:rPr lang="uk-UA" sz="1050" dirty="0" smtClean="0"/>
              <a:t>є незаперечною перевагою області </a:t>
            </a:r>
            <a:r>
              <a:rPr lang="uk-UA" sz="1050" dirty="0"/>
              <a:t>перед іншими регіонами </a:t>
            </a:r>
            <a:r>
              <a:rPr lang="uk-UA" sz="1050" dirty="0" smtClean="0"/>
              <a:t>України.</a:t>
            </a:r>
          </a:p>
          <a:p>
            <a:pPr algn="just"/>
            <a:r>
              <a:rPr lang="uk-UA" sz="1050" dirty="0" smtClean="0"/>
              <a:t>         Суспільно-політична реальність, що склалася на Сході України, відобразилася на всіх сферах життєдіяльності регіону.</a:t>
            </a:r>
          </a:p>
          <a:p>
            <a:pPr algn="just"/>
            <a:r>
              <a:rPr lang="uk-UA" sz="1050" dirty="0" smtClean="0"/>
              <a:t>        З</a:t>
            </a:r>
            <a:r>
              <a:rPr lang="en-US" sz="1050" dirty="0" smtClean="0"/>
              <a:t> </a:t>
            </a:r>
            <a:r>
              <a:rPr lang="uk-UA" sz="1050" dirty="0"/>
              <a:t>початку проведення АТО </a:t>
            </a:r>
            <a:r>
              <a:rPr lang="uk-UA" sz="1050" dirty="0" smtClean="0"/>
              <a:t>зруйновані більше </a:t>
            </a:r>
            <a:br>
              <a:rPr lang="uk-UA" sz="1050" dirty="0" smtClean="0"/>
            </a:br>
            <a:r>
              <a:rPr lang="uk-UA" sz="1050" dirty="0" smtClean="0"/>
              <a:t>2 </a:t>
            </a:r>
            <a:r>
              <a:rPr lang="uk-UA" sz="1050" dirty="0"/>
              <a:t>тис. об'єктів соціальної інфраструктури, житлового фонду, систем </a:t>
            </a:r>
            <a:r>
              <a:rPr lang="uk-UA" sz="1050" dirty="0" smtClean="0"/>
              <a:t>життєзабезпечення, </a:t>
            </a:r>
            <a:r>
              <a:rPr lang="uk-UA" sz="1050" dirty="0"/>
              <a:t>на відновлення яких необхідно десятки мільярдів </a:t>
            </a:r>
            <a:r>
              <a:rPr lang="uk-UA" sz="1050" dirty="0" smtClean="0"/>
              <a:t>доларів.</a:t>
            </a:r>
            <a:endParaRPr lang="uk-UA" sz="1050" dirty="0"/>
          </a:p>
          <a:p>
            <a:pPr algn="just"/>
            <a:r>
              <a:rPr lang="uk-UA" sz="1050" dirty="0" smtClean="0"/>
              <a:t>       Для покращання </a:t>
            </a:r>
            <a:r>
              <a:rPr lang="uk-UA" sz="1050" dirty="0"/>
              <a:t>ключових галузей економіки Луганська обласна військово-цивільна адміністрація тісно співпрацює з органами місцевого </a:t>
            </a:r>
            <a:r>
              <a:rPr lang="uk-UA" sz="1050" dirty="0" smtClean="0"/>
              <a:t>самоврядування, підприємствами області, міжнародними організаціями та установами.</a:t>
            </a:r>
          </a:p>
          <a:p>
            <a:pPr algn="just"/>
            <a:r>
              <a:rPr lang="uk-UA" sz="1050" dirty="0" smtClean="0"/>
              <a:t>         Інвестиційний </a:t>
            </a:r>
            <a:r>
              <a:rPr lang="uk-UA" sz="1050" dirty="0"/>
              <a:t>паспорт </a:t>
            </a:r>
            <a:r>
              <a:rPr lang="uk-UA" sz="1050" dirty="0" smtClean="0"/>
              <a:t>Луганщини, який </a:t>
            </a:r>
            <a:r>
              <a:rPr lang="uk-UA" sz="1050" dirty="0"/>
              <a:t>містить інформацію про </a:t>
            </a:r>
            <a:r>
              <a:rPr lang="uk-UA" sz="1050" dirty="0" smtClean="0"/>
              <a:t>економічні </a:t>
            </a:r>
            <a:r>
              <a:rPr lang="uk-UA" sz="1050" dirty="0"/>
              <a:t>можливості регіону, </a:t>
            </a:r>
            <a:r>
              <a:rPr lang="uk-UA" sz="1050" dirty="0" smtClean="0"/>
              <a:t>сприятиме підвищенню </a:t>
            </a:r>
            <a:r>
              <a:rPr lang="uk-UA" sz="1050" dirty="0"/>
              <a:t>її </a:t>
            </a:r>
            <a:r>
              <a:rPr lang="uk-UA" sz="1050" dirty="0" smtClean="0"/>
              <a:t>інвестиційної привабливості, а також </a:t>
            </a:r>
            <a:r>
              <a:rPr lang="uk-UA" sz="1050" dirty="0"/>
              <a:t>стане ефективним інструментом для налагодження ділових контактів з потенційними </a:t>
            </a:r>
            <a:r>
              <a:rPr lang="uk-UA" sz="1050" dirty="0" smtClean="0"/>
              <a:t>інвесторами.</a:t>
            </a:r>
          </a:p>
          <a:p>
            <a:endParaRPr lang="uk-UA" sz="1050" dirty="0"/>
          </a:p>
          <a:p>
            <a:endParaRPr lang="uk-UA" sz="1050" dirty="0" smtClean="0"/>
          </a:p>
          <a:p>
            <a:endParaRPr lang="uk-UA" sz="1050" dirty="0"/>
          </a:p>
          <a:p>
            <a:r>
              <a:rPr lang="uk-UA" sz="1050" dirty="0" smtClean="0"/>
              <a:t>Сподіваємося </a:t>
            </a:r>
            <a:r>
              <a:rPr lang="uk-UA" sz="1050" dirty="0"/>
              <a:t>на Вашу підтримку</a:t>
            </a:r>
            <a:r>
              <a:rPr lang="uk-UA" sz="1050" dirty="0" smtClean="0"/>
              <a:t>!</a:t>
            </a:r>
          </a:p>
          <a:p>
            <a:r>
              <a:rPr lang="uk-UA" sz="1050" dirty="0" smtClean="0"/>
              <a:t>Ми </a:t>
            </a:r>
            <a:r>
              <a:rPr lang="uk-UA" sz="1050" dirty="0"/>
              <a:t>відкриті для </a:t>
            </a:r>
            <a:r>
              <a:rPr lang="uk-UA" sz="1050" dirty="0" smtClean="0"/>
              <a:t>співпраці</a:t>
            </a:r>
            <a:r>
              <a:rPr lang="uk-UA" sz="1050" dirty="0"/>
              <a:t>!</a:t>
            </a:r>
          </a:p>
          <a:p>
            <a:r>
              <a:rPr lang="uk-UA" sz="1050" dirty="0"/>
              <a:t> </a:t>
            </a:r>
          </a:p>
          <a:p>
            <a:pPr>
              <a:buNone/>
            </a:pPr>
            <a:endParaRPr lang="uk-UA" sz="1000" dirty="0" smtClean="0">
              <a:solidFill>
                <a:schemeClr val="tx1">
                  <a:lumMod val="50000"/>
                </a:schemeClr>
              </a:solidFill>
            </a:endParaRPr>
          </a:p>
        </p:txBody>
      </p:sp>
      <p:sp>
        <p:nvSpPr>
          <p:cNvPr id="6" name="Содержимое 5"/>
          <p:cNvSpPr>
            <a:spLocks noGrp="1"/>
          </p:cNvSpPr>
          <p:nvPr>
            <p:ph sz="quarter" idx="4"/>
          </p:nvPr>
        </p:nvSpPr>
        <p:spPr>
          <a:xfrm>
            <a:off x="3573016" y="2000232"/>
            <a:ext cx="3284984" cy="7143767"/>
          </a:xfrm>
        </p:spPr>
        <p:txBody>
          <a:bodyPr>
            <a:normAutofit fontScale="25000" lnSpcReduction="20000"/>
          </a:bodyPr>
          <a:lstStyle/>
          <a:p>
            <a:pPr marL="137160" indent="0" algn="ctr">
              <a:lnSpc>
                <a:spcPct val="120000"/>
              </a:lnSpc>
              <a:buNone/>
            </a:pPr>
            <a:r>
              <a:rPr lang="en-US" sz="4300" b="1" dirty="0" smtClean="0"/>
              <a:t>Dear friends!</a:t>
            </a:r>
          </a:p>
          <a:p>
            <a:pPr marL="137160" indent="0">
              <a:lnSpc>
                <a:spcPct val="120000"/>
              </a:lnSpc>
              <a:buNone/>
            </a:pPr>
            <a:r>
              <a:rPr lang="en-US" sz="4300" dirty="0" smtClean="0"/>
              <a:t>  By your work, talent, your inexhaustible energy you create the material and intellectual potential of Luhansk region.</a:t>
            </a:r>
            <a:endParaRPr lang="ru-RU" sz="4200" dirty="0" smtClean="0">
              <a:latin typeface="Times New Roman" panose="02020603050405020304" pitchFamily="18" charset="0"/>
              <a:cs typeface="Times New Roman" panose="02020603050405020304" pitchFamily="18" charset="0"/>
            </a:endParaRPr>
          </a:p>
          <a:p>
            <a:pPr marL="137160" indent="0">
              <a:lnSpc>
                <a:spcPct val="120000"/>
              </a:lnSpc>
              <a:buNone/>
            </a:pPr>
            <a:r>
              <a:rPr lang="en-US" sz="4200" dirty="0" smtClean="0">
                <a:latin typeface="Times New Roman" panose="02020603050405020304" pitchFamily="18" charset="0"/>
                <a:cs typeface="Times New Roman" panose="02020603050405020304" pitchFamily="18" charset="0"/>
              </a:rPr>
              <a:t>Successes </a:t>
            </a:r>
            <a:r>
              <a:rPr lang="en-US" sz="4200" dirty="0">
                <a:latin typeface="Times New Roman" panose="02020603050405020304" pitchFamily="18" charset="0"/>
                <a:cs typeface="Times New Roman" panose="02020603050405020304" pitchFamily="18" charset="0"/>
              </a:rPr>
              <a:t>of the region consist </a:t>
            </a:r>
            <a:r>
              <a:rPr lang="en-US" sz="4200" dirty="0" smtClean="0">
                <a:latin typeface="Times New Roman" panose="02020603050405020304" pitchFamily="18" charset="0"/>
                <a:cs typeface="Times New Roman" panose="02020603050405020304" pitchFamily="18" charset="0"/>
              </a:rPr>
              <a:t>of advances of work collective</a:t>
            </a:r>
            <a:r>
              <a:rPr lang="en-US" sz="4200" dirty="0">
                <a:latin typeface="Times New Roman" panose="02020603050405020304" pitchFamily="18" charset="0"/>
                <a:cs typeface="Times New Roman" panose="02020603050405020304" pitchFamily="18" charset="0"/>
              </a:rPr>
              <a:t>s</a:t>
            </a:r>
            <a:r>
              <a:rPr lang="en-US" sz="4200" dirty="0" smtClean="0">
                <a:latin typeface="Times New Roman" panose="02020603050405020304" pitchFamily="18" charset="0"/>
                <a:cs typeface="Times New Roman" panose="02020603050405020304" pitchFamily="18" charset="0"/>
              </a:rPr>
              <a:t>, educators, </a:t>
            </a:r>
            <a:r>
              <a:rPr lang="en-US" sz="4200" dirty="0">
                <a:latin typeface="Times New Roman" panose="02020603050405020304" pitchFamily="18" charset="0"/>
                <a:cs typeface="Times New Roman" panose="02020603050405020304" pitchFamily="18" charset="0"/>
              </a:rPr>
              <a:t>health </a:t>
            </a:r>
            <a:r>
              <a:rPr lang="en-US" sz="4200" dirty="0" smtClean="0">
                <a:latin typeface="Times New Roman" panose="02020603050405020304" pitchFamily="18" charset="0"/>
                <a:cs typeface="Times New Roman" panose="02020603050405020304" pitchFamily="18" charset="0"/>
              </a:rPr>
              <a:t>protection and culture workers, experts </a:t>
            </a:r>
            <a:r>
              <a:rPr lang="en-US" sz="4200" dirty="0">
                <a:latin typeface="Times New Roman" panose="02020603050405020304" pitchFamily="18" charset="0"/>
                <a:cs typeface="Times New Roman" panose="02020603050405020304" pitchFamily="18" charset="0"/>
              </a:rPr>
              <a:t>in various </a:t>
            </a:r>
            <a:r>
              <a:rPr lang="en-US" sz="4200" dirty="0" smtClean="0">
                <a:latin typeface="Times New Roman" panose="02020603050405020304" pitchFamily="18" charset="0"/>
                <a:cs typeface="Times New Roman" panose="02020603050405020304" pitchFamily="18" charset="0"/>
              </a:rPr>
              <a:t>fields of economy and businessmen..</a:t>
            </a:r>
            <a:endParaRPr lang="ru-RU" sz="4200" dirty="0" smtClean="0">
              <a:latin typeface="Times New Roman" panose="02020603050405020304" pitchFamily="18" charset="0"/>
              <a:cs typeface="Times New Roman" panose="02020603050405020304" pitchFamily="18" charset="0"/>
            </a:endParaRPr>
          </a:p>
          <a:p>
            <a:pPr marL="137160" indent="0">
              <a:lnSpc>
                <a:spcPct val="120000"/>
              </a:lnSpc>
              <a:buNone/>
            </a:pPr>
            <a:r>
              <a:rPr lang="en-US" sz="4200" dirty="0" smtClean="0">
                <a:latin typeface="Times New Roman" panose="02020603050405020304" pitchFamily="18" charset="0"/>
                <a:cs typeface="Times New Roman" panose="02020603050405020304" pitchFamily="18" charset="0"/>
              </a:rPr>
              <a:t>Profitable geographic location, feedstock sources and production outlet markets nearness, diversified industry, well-developed network of transportation lines, high population density are undeniable advantages of region prior to other regions of Ukraine.</a:t>
            </a:r>
          </a:p>
          <a:p>
            <a:pPr marL="137160" indent="0">
              <a:lnSpc>
                <a:spcPct val="120000"/>
              </a:lnSpc>
              <a:buNone/>
            </a:pPr>
            <a:r>
              <a:rPr lang="en-US" sz="4200" dirty="0" smtClean="0">
                <a:latin typeface="Times New Roman" panose="02020603050405020304" pitchFamily="18" charset="0"/>
                <a:cs typeface="Times New Roman" panose="02020603050405020304" pitchFamily="18" charset="0"/>
              </a:rPr>
              <a:t>Current s</a:t>
            </a:r>
            <a:r>
              <a:rPr lang="uk-UA" sz="4200" dirty="0" err="1" smtClean="0">
                <a:latin typeface="Times New Roman" panose="02020603050405020304" pitchFamily="18" charset="0"/>
                <a:cs typeface="Times New Roman" panose="02020603050405020304" pitchFamily="18" charset="0"/>
              </a:rPr>
              <a:t>ocio-political</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reality</a:t>
            </a:r>
            <a:r>
              <a:rPr lang="uk-UA"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of Eastern Ukraine affected on all living environment of the region</a:t>
            </a:r>
            <a:r>
              <a:rPr lang="uk-UA" sz="4200" dirty="0" smtClean="0">
                <a:latin typeface="Times New Roman" panose="02020603050405020304" pitchFamily="18" charset="0"/>
                <a:cs typeface="Times New Roman" panose="02020603050405020304" pitchFamily="18" charset="0"/>
              </a:rPr>
              <a:t>.</a:t>
            </a:r>
            <a:endParaRPr lang="ru-RU" sz="4200" dirty="0">
              <a:latin typeface="Times New Roman" panose="02020603050405020304" pitchFamily="18" charset="0"/>
              <a:cs typeface="Times New Roman" panose="02020603050405020304" pitchFamily="18" charset="0"/>
            </a:endParaRPr>
          </a:p>
          <a:p>
            <a:pPr marL="137160" indent="0">
              <a:lnSpc>
                <a:spcPct val="120000"/>
              </a:lnSpc>
              <a:buNone/>
            </a:pP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Since</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the</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beginning</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of</a:t>
            </a:r>
            <a:r>
              <a:rPr lang="uk-UA" sz="4200" dirty="0">
                <a:latin typeface="Times New Roman" panose="02020603050405020304" pitchFamily="18" charset="0"/>
                <a:cs typeface="Times New Roman" panose="02020603050405020304" pitchFamily="18" charset="0"/>
              </a:rPr>
              <a:t> ATO </a:t>
            </a:r>
            <a:r>
              <a:rPr lang="en-US" sz="4200" dirty="0" smtClean="0">
                <a:latin typeface="Times New Roman" panose="02020603050405020304" pitchFamily="18" charset="0"/>
                <a:cs typeface="Times New Roman" panose="02020603050405020304" pitchFamily="18" charset="0"/>
              </a:rPr>
              <a:t>more than</a:t>
            </a:r>
            <a:r>
              <a:rPr lang="uk-UA" sz="4200" dirty="0" smtClean="0">
                <a:latin typeface="Times New Roman" panose="02020603050405020304" pitchFamily="18" charset="0"/>
                <a:cs typeface="Times New Roman" panose="02020603050405020304" pitchFamily="18" charset="0"/>
              </a:rPr>
              <a:t> </a:t>
            </a:r>
            <a:r>
              <a:rPr lang="uk-UA" sz="4200" dirty="0">
                <a:latin typeface="Times New Roman" panose="02020603050405020304" pitchFamily="18" charset="0"/>
                <a:cs typeface="Times New Roman" panose="02020603050405020304" pitchFamily="18" charset="0"/>
              </a:rPr>
              <a:t>2 </a:t>
            </a:r>
            <a:r>
              <a:rPr lang="uk-UA" sz="4200" dirty="0" err="1" smtClean="0">
                <a:latin typeface="Times New Roman" panose="02020603050405020304" pitchFamily="18" charset="0"/>
                <a:cs typeface="Times New Roman" panose="02020603050405020304" pitchFamily="18" charset="0"/>
              </a:rPr>
              <a:t>thousand</a:t>
            </a:r>
            <a:r>
              <a:rPr lang="uk-UA" sz="4200" dirty="0" smtClean="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of s</a:t>
            </a:r>
            <a:r>
              <a:rPr lang="uk-UA" sz="4200" dirty="0" err="1" smtClean="0">
                <a:latin typeface="Times New Roman" panose="02020603050405020304" pitchFamily="18" charset="0"/>
                <a:cs typeface="Times New Roman" panose="02020603050405020304" pitchFamily="18" charset="0"/>
              </a:rPr>
              <a:t>ocial</a:t>
            </a:r>
            <a:r>
              <a:rPr lang="uk-UA" sz="4200" dirty="0" smtClean="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infrastructur</a:t>
            </a:r>
            <a:r>
              <a:rPr lang="en-US" sz="4200" dirty="0" smtClean="0">
                <a:latin typeface="Times New Roman" panose="02020603050405020304" pitchFamily="18" charset="0"/>
                <a:cs typeface="Times New Roman" panose="02020603050405020304" pitchFamily="18" charset="0"/>
              </a:rPr>
              <a:t>e facilities, </a:t>
            </a:r>
            <a:r>
              <a:rPr lang="uk-UA" sz="4200" dirty="0" err="1" smtClean="0">
                <a:latin typeface="Times New Roman" panose="02020603050405020304" pitchFamily="18" charset="0"/>
                <a:cs typeface="Times New Roman" panose="02020603050405020304" pitchFamily="18" charset="0"/>
              </a:rPr>
              <a:t>housing</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life</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support</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systems</a:t>
            </a:r>
            <a:r>
              <a:rPr lang="en-US" sz="4200" dirty="0" smtClean="0">
                <a:latin typeface="Times New Roman" panose="02020603050405020304" pitchFamily="18" charset="0"/>
                <a:cs typeface="Times New Roman" panose="02020603050405020304" pitchFamily="18" charset="0"/>
              </a:rPr>
              <a:t> have been destroyed, and their recovery requests</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tens</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billion</a:t>
            </a:r>
            <a:r>
              <a:rPr lang="en-US" sz="4200" dirty="0" smtClean="0">
                <a:latin typeface="Times New Roman" panose="02020603050405020304" pitchFamily="18" charset="0"/>
                <a:cs typeface="Times New Roman" panose="02020603050405020304" pitchFamily="18" charset="0"/>
              </a:rPr>
              <a:t>s </a:t>
            </a:r>
            <a:r>
              <a:rPr lang="uk-UA" sz="4200" dirty="0" err="1" smtClean="0">
                <a:latin typeface="Times New Roman" panose="02020603050405020304" pitchFamily="18" charset="0"/>
                <a:cs typeface="Times New Roman" panose="02020603050405020304" pitchFamily="18" charset="0"/>
              </a:rPr>
              <a:t>of</a:t>
            </a:r>
            <a:r>
              <a:rPr lang="en-US" sz="4200" dirty="0" smtClean="0">
                <a:latin typeface="Times New Roman" panose="02020603050405020304" pitchFamily="18" charset="0"/>
                <a:cs typeface="Times New Roman" panose="02020603050405020304" pitchFamily="18" charset="0"/>
              </a:rPr>
              <a:t> d</a:t>
            </a:r>
            <a:r>
              <a:rPr lang="uk-UA" sz="4200" dirty="0" err="1" smtClean="0">
                <a:latin typeface="Times New Roman" panose="02020603050405020304" pitchFamily="18" charset="0"/>
                <a:cs typeface="Times New Roman" panose="02020603050405020304" pitchFamily="18" charset="0"/>
              </a:rPr>
              <a:t>ollars</a:t>
            </a:r>
            <a:r>
              <a:rPr lang="uk-UA" sz="4200" dirty="0">
                <a:latin typeface="Times New Roman" panose="02020603050405020304" pitchFamily="18" charset="0"/>
                <a:cs typeface="Times New Roman" panose="02020603050405020304" pitchFamily="18" charset="0"/>
              </a:rPr>
              <a:t>.</a:t>
            </a:r>
            <a:endParaRPr lang="ru-RU" sz="4200" dirty="0">
              <a:latin typeface="Times New Roman" panose="02020603050405020304" pitchFamily="18" charset="0"/>
              <a:cs typeface="Times New Roman" panose="02020603050405020304" pitchFamily="18" charset="0"/>
            </a:endParaRPr>
          </a:p>
          <a:p>
            <a:pPr marL="137160" indent="0">
              <a:lnSpc>
                <a:spcPct val="120000"/>
              </a:lnSpc>
              <a:buNone/>
            </a:pPr>
            <a:r>
              <a:rPr lang="en-US" sz="4200" dirty="0" smtClean="0">
                <a:latin typeface="Times New Roman" panose="02020603050405020304" pitchFamily="18" charset="0"/>
                <a:cs typeface="Times New Roman" panose="02020603050405020304" pitchFamily="18" charset="0"/>
              </a:rPr>
              <a:t>For improving of economical </a:t>
            </a:r>
            <a:r>
              <a:rPr lang="uk-UA" sz="4200" dirty="0" err="1" smtClean="0">
                <a:latin typeface="Times New Roman" panose="02020603050405020304" pitchFamily="18" charset="0"/>
                <a:cs typeface="Times New Roman" panose="02020603050405020304" pitchFamily="18" charset="0"/>
              </a:rPr>
              <a:t>key</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sectors</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Luhansk</a:t>
            </a:r>
            <a:r>
              <a:rPr lang="uk-UA"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r</a:t>
            </a:r>
            <a:r>
              <a:rPr lang="uk-UA" sz="4200" dirty="0" err="1" smtClean="0">
                <a:latin typeface="Times New Roman" panose="02020603050405020304" pitchFamily="18" charset="0"/>
                <a:cs typeface="Times New Roman" panose="02020603050405020304" pitchFamily="18" charset="0"/>
              </a:rPr>
              <a:t>egional</a:t>
            </a:r>
            <a:r>
              <a:rPr lang="uk-UA"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a:t>
            </a:r>
            <a:r>
              <a:rPr lang="uk-UA" sz="4200" dirty="0" err="1" smtClean="0">
                <a:latin typeface="Times New Roman" panose="02020603050405020304" pitchFamily="18" charset="0"/>
                <a:cs typeface="Times New Roman" panose="02020603050405020304" pitchFamily="18" charset="0"/>
              </a:rPr>
              <a:t>ilitary</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civilian</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administration</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works</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closely</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with</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local</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governmen</a:t>
            </a:r>
            <a:r>
              <a:rPr lang="en-US" sz="4200" dirty="0" smtClean="0">
                <a:latin typeface="Times New Roman" panose="02020603050405020304" pitchFamily="18" charset="0"/>
                <a:cs typeface="Times New Roman" panose="02020603050405020304" pitchFamily="18" charset="0"/>
              </a:rPr>
              <a:t>t, region </a:t>
            </a:r>
            <a:r>
              <a:rPr lang="uk-UA" sz="4200" dirty="0" err="1" smtClean="0">
                <a:latin typeface="Times New Roman" panose="02020603050405020304" pitchFamily="18" charset="0"/>
                <a:cs typeface="Times New Roman" panose="02020603050405020304" pitchFamily="18" charset="0"/>
              </a:rPr>
              <a:t>enterprises</a:t>
            </a:r>
            <a:r>
              <a:rPr lang="en-US" sz="4200" dirty="0" smtClean="0">
                <a:latin typeface="Times New Roman" panose="02020603050405020304" pitchFamily="18" charset="0"/>
                <a:cs typeface="Times New Roman" panose="02020603050405020304" pitchFamily="18" charset="0"/>
              </a:rPr>
              <a:t>, international organizations and agencies.</a:t>
            </a:r>
            <a:endParaRPr lang="ru-RU" sz="4200" dirty="0">
              <a:latin typeface="Times New Roman" panose="02020603050405020304" pitchFamily="18" charset="0"/>
              <a:cs typeface="Times New Roman" panose="02020603050405020304" pitchFamily="18" charset="0"/>
            </a:endParaRPr>
          </a:p>
          <a:p>
            <a:pPr marL="137160" indent="0">
              <a:lnSpc>
                <a:spcPct val="120000"/>
              </a:lnSpc>
              <a:buNone/>
            </a:pP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Investment</a:t>
            </a:r>
            <a:r>
              <a:rPr lang="uk-UA" sz="4200" dirty="0" smtClean="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passport</a:t>
            </a:r>
            <a:r>
              <a:rPr lang="en-US" sz="4200" dirty="0" smtClean="0">
                <a:latin typeface="Times New Roman" panose="02020603050405020304" pitchFamily="18" charset="0"/>
                <a:cs typeface="Times New Roman" panose="02020603050405020304" pitchFamily="18" charset="0"/>
              </a:rPr>
              <a:t> of</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Luhansk</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region</a:t>
            </a:r>
            <a:r>
              <a:rPr lang="en-US" sz="4200" dirty="0" smtClean="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contain</a:t>
            </a:r>
            <a:r>
              <a:rPr lang="en-US" sz="4200" dirty="0" err="1" smtClean="0">
                <a:latin typeface="Times New Roman" panose="02020603050405020304" pitchFamily="18" charset="0"/>
                <a:cs typeface="Times New Roman" panose="02020603050405020304" pitchFamily="18" charset="0"/>
              </a:rPr>
              <a:t>ed</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information</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about</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economi</a:t>
            </a:r>
            <a:r>
              <a:rPr lang="en-US" sz="4200" dirty="0" smtClean="0">
                <a:latin typeface="Times New Roman" panose="02020603050405020304" pitchFamily="18" charset="0"/>
                <a:cs typeface="Times New Roman" panose="02020603050405020304" pitchFamily="18" charset="0"/>
              </a:rPr>
              <a:t>c</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opportunities</a:t>
            </a:r>
            <a:r>
              <a:rPr lang="uk-UA"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of</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region</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will</a:t>
            </a:r>
            <a:r>
              <a:rPr lang="uk-UA"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act to rise </a:t>
            </a:r>
            <a:r>
              <a:rPr lang="en-US" sz="4200" dirty="0">
                <a:latin typeface="Times New Roman" panose="02020603050405020304" pitchFamily="18" charset="0"/>
                <a:cs typeface="Times New Roman" panose="02020603050405020304" pitchFamily="18" charset="0"/>
              </a:rPr>
              <a:t>its investment attractiveness, </a:t>
            </a:r>
            <a:r>
              <a:rPr lang="en-US" sz="4200" dirty="0" smtClean="0">
                <a:latin typeface="Times New Roman" panose="02020603050405020304" pitchFamily="18" charset="0"/>
                <a:cs typeface="Times New Roman" panose="02020603050405020304" pitchFamily="18" charset="0"/>
              </a:rPr>
              <a:t>and </a:t>
            </a:r>
            <a:r>
              <a:rPr lang="uk-UA" sz="4200" dirty="0" err="1" smtClean="0">
                <a:latin typeface="Times New Roman" panose="02020603050405020304" pitchFamily="18" charset="0"/>
                <a:cs typeface="Times New Roman" panose="02020603050405020304" pitchFamily="18" charset="0"/>
              </a:rPr>
              <a:t>will</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be</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an</a:t>
            </a:r>
            <a:r>
              <a:rPr lang="uk-UA" sz="4200" dirty="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eff</a:t>
            </a:r>
            <a:r>
              <a:rPr lang="en-US" sz="4200" dirty="0" err="1" smtClean="0">
                <a:latin typeface="Times New Roman" panose="02020603050405020304" pitchFamily="18" charset="0"/>
                <a:cs typeface="Times New Roman" panose="02020603050405020304" pitchFamily="18" charset="0"/>
              </a:rPr>
              <a:t>icient</a:t>
            </a:r>
            <a:r>
              <a:rPr lang="uk-UA" sz="4200" dirty="0" smtClean="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instrument for mending of business contacts </a:t>
            </a:r>
            <a:r>
              <a:rPr lang="uk-UA" sz="4200" dirty="0" err="1" smtClean="0">
                <a:latin typeface="Times New Roman" panose="02020603050405020304" pitchFamily="18" charset="0"/>
                <a:cs typeface="Times New Roman" panose="02020603050405020304" pitchFamily="18" charset="0"/>
              </a:rPr>
              <a:t>with</a:t>
            </a:r>
            <a:r>
              <a:rPr lang="uk-UA" sz="4200" dirty="0" smtClean="0">
                <a:latin typeface="Times New Roman" panose="02020603050405020304" pitchFamily="18" charset="0"/>
                <a:cs typeface="Times New Roman" panose="02020603050405020304" pitchFamily="18" charset="0"/>
              </a:rPr>
              <a:t> </a:t>
            </a:r>
            <a:r>
              <a:rPr lang="uk-UA" sz="4200" dirty="0" err="1" smtClean="0">
                <a:latin typeface="Times New Roman" panose="02020603050405020304" pitchFamily="18" charset="0"/>
                <a:cs typeface="Times New Roman" panose="02020603050405020304" pitchFamily="18" charset="0"/>
              </a:rPr>
              <a:t>potential</a:t>
            </a:r>
            <a:r>
              <a:rPr lang="en-US" sz="4200" dirty="0" smtClean="0">
                <a:latin typeface="Times New Roman" panose="02020603050405020304" pitchFamily="18" charset="0"/>
                <a:cs typeface="Times New Roman" panose="02020603050405020304" pitchFamily="18" charset="0"/>
              </a:rPr>
              <a:t> investors.</a:t>
            </a:r>
            <a:endParaRPr lang="ru-RU" sz="4200" dirty="0">
              <a:latin typeface="Times New Roman" panose="02020603050405020304" pitchFamily="18" charset="0"/>
              <a:cs typeface="Times New Roman" panose="02020603050405020304" pitchFamily="18" charset="0"/>
            </a:endParaRPr>
          </a:p>
          <a:p>
            <a:pPr marL="137160" indent="0">
              <a:lnSpc>
                <a:spcPct val="120000"/>
              </a:lnSpc>
              <a:buNone/>
            </a:pPr>
            <a:endParaRPr lang="uk-UA" sz="4200" dirty="0" smtClean="0">
              <a:latin typeface="Times New Roman" panose="02020603050405020304" pitchFamily="18" charset="0"/>
              <a:cs typeface="Times New Roman" panose="02020603050405020304" pitchFamily="18" charset="0"/>
            </a:endParaRPr>
          </a:p>
          <a:p>
            <a:pPr marL="137160" indent="0">
              <a:lnSpc>
                <a:spcPct val="120000"/>
              </a:lnSpc>
              <a:buNone/>
            </a:pPr>
            <a:r>
              <a:rPr lang="uk-UA" sz="4200" dirty="0" err="1" smtClean="0">
                <a:latin typeface="Times New Roman" panose="02020603050405020304" pitchFamily="18" charset="0"/>
                <a:cs typeface="Times New Roman" panose="02020603050405020304" pitchFamily="18" charset="0"/>
              </a:rPr>
              <a:t>We</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hope</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for</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your</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support</a:t>
            </a:r>
            <a:r>
              <a:rPr lang="uk-UA" sz="4200" dirty="0" smtClean="0">
                <a:latin typeface="Times New Roman" panose="02020603050405020304" pitchFamily="18" charset="0"/>
                <a:cs typeface="Times New Roman" panose="02020603050405020304" pitchFamily="18" charset="0"/>
              </a:rPr>
              <a:t>!</a:t>
            </a:r>
            <a:endParaRPr lang="ru-RU" sz="4200" dirty="0" smtClean="0">
              <a:latin typeface="Times New Roman" panose="02020603050405020304" pitchFamily="18" charset="0"/>
              <a:cs typeface="Times New Roman" panose="02020603050405020304" pitchFamily="18" charset="0"/>
            </a:endParaRPr>
          </a:p>
          <a:p>
            <a:pPr marL="137160" indent="0">
              <a:lnSpc>
                <a:spcPct val="120000"/>
              </a:lnSpc>
              <a:buNone/>
            </a:pPr>
            <a:r>
              <a:rPr lang="uk-UA" sz="4200" dirty="0" err="1" smtClean="0">
                <a:latin typeface="Times New Roman" panose="02020603050405020304" pitchFamily="18" charset="0"/>
                <a:cs typeface="Times New Roman" panose="02020603050405020304" pitchFamily="18" charset="0"/>
              </a:rPr>
              <a:t>We</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are</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open</a:t>
            </a:r>
            <a:r>
              <a:rPr lang="uk-UA"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fort</a:t>
            </a:r>
            <a:r>
              <a:rPr lang="uk-UA" sz="4200" dirty="0" smtClean="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all</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forms</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of</a:t>
            </a:r>
            <a:r>
              <a:rPr lang="uk-UA" sz="4200" dirty="0">
                <a:latin typeface="Times New Roman" panose="02020603050405020304" pitchFamily="18" charset="0"/>
                <a:cs typeface="Times New Roman" panose="02020603050405020304" pitchFamily="18" charset="0"/>
              </a:rPr>
              <a:t> </a:t>
            </a:r>
            <a:r>
              <a:rPr lang="uk-UA" sz="4200" dirty="0" err="1">
                <a:latin typeface="Times New Roman" panose="02020603050405020304" pitchFamily="18" charset="0"/>
                <a:cs typeface="Times New Roman" panose="02020603050405020304" pitchFamily="18" charset="0"/>
              </a:rPr>
              <a:t>cooperation</a:t>
            </a:r>
            <a:r>
              <a:rPr lang="uk-UA" sz="4200" dirty="0">
                <a:latin typeface="Times New Roman" panose="02020603050405020304" pitchFamily="18" charset="0"/>
                <a:cs typeface="Times New Roman" panose="02020603050405020304" pitchFamily="18" charset="0"/>
              </a:rPr>
              <a:t>!</a:t>
            </a:r>
            <a:endParaRPr lang="ru-RU" sz="4200" dirty="0">
              <a:latin typeface="Times New Roman" panose="02020603050405020304" pitchFamily="18" charset="0"/>
              <a:cs typeface="Times New Roman" panose="02020603050405020304" pitchFamily="18" charset="0"/>
            </a:endParaRPr>
          </a:p>
          <a:p>
            <a:pPr marL="137160" indent="0">
              <a:buNone/>
            </a:pPr>
            <a:r>
              <a:rPr lang="uk-UA" sz="4200" dirty="0">
                <a:latin typeface="Times New Roman" panose="02020603050405020304" pitchFamily="18" charset="0"/>
                <a:cs typeface="Times New Roman" panose="02020603050405020304" pitchFamily="18" charset="0"/>
              </a:rPr>
              <a:t> </a:t>
            </a:r>
            <a:endParaRPr lang="ru-RU" sz="4200" dirty="0">
              <a:latin typeface="Times New Roman" panose="02020603050405020304" pitchFamily="18" charset="0"/>
              <a:cs typeface="Times New Roman" panose="02020603050405020304" pitchFamily="18" charset="0"/>
            </a:endParaRPr>
          </a:p>
        </p:txBody>
      </p:sp>
      <p:pic>
        <p:nvPicPr>
          <p:cNvPr id="38917" name="Picture 5"/>
          <p:cNvPicPr>
            <a:picLocks noChangeAspect="1" noChangeArrowheads="1"/>
          </p:cNvPicPr>
          <p:nvPr/>
        </p:nvPicPr>
        <p:blipFill>
          <a:blip r:embed="rId2" cstate="print"/>
          <a:srcRect/>
          <a:stretch>
            <a:fillRect/>
          </a:stretch>
        </p:blipFill>
        <p:spPr bwMode="auto">
          <a:xfrm>
            <a:off x="3680116" y="32169"/>
            <a:ext cx="2830957" cy="1853481"/>
          </a:xfrm>
          <a:prstGeom prst="rect">
            <a:avLst/>
          </a:prstGeom>
          <a:noFill/>
          <a:ln w="9525">
            <a:noFill/>
            <a:miter lim="800000"/>
            <a:headEnd/>
            <a:tailEnd/>
          </a:ln>
          <a:effectLst/>
        </p:spPr>
      </p:pic>
      <p:sp>
        <p:nvSpPr>
          <p:cNvPr id="8" name="Номер слайда 7"/>
          <p:cNvSpPr>
            <a:spLocks noGrp="1"/>
          </p:cNvSpPr>
          <p:nvPr>
            <p:ph type="sldNum" sz="quarter" idx="12"/>
          </p:nvPr>
        </p:nvSpPr>
        <p:spPr/>
        <p:txBody>
          <a:bodyPr/>
          <a:lstStyle/>
          <a:p>
            <a:fld id="{02DDA13B-1F5D-406F-BCEB-6C5237BE0993}" type="slidenum">
              <a:rPr lang="uk-UA" smtClean="0"/>
              <a:pPr/>
              <a:t>2</a:t>
            </a:fld>
            <a:endParaRPr lang="uk-U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857224"/>
          </a:xfrm>
        </p:spPr>
        <p:txBody>
          <a:bodyPr>
            <a:normAutofit/>
          </a:bodyPr>
          <a:lstStyle/>
          <a:p>
            <a:r>
              <a:rPr lang="uk-UA" sz="2400" u="sng" dirty="0" smtClean="0">
                <a:solidFill>
                  <a:schemeClr val="tx1"/>
                </a:solidFill>
                <a:latin typeface="+mn-lt"/>
                <a:ea typeface="+mn-ea"/>
                <a:cs typeface="+mn-cs"/>
              </a:rPr>
              <a:t>ЗОВНІШНЬОЕКОНОМІЧНА АКТИВНІСТЬ</a:t>
            </a:r>
            <a:r>
              <a:rPr lang="en-US" sz="2400" u="sng" dirty="0" smtClean="0">
                <a:solidFill>
                  <a:schemeClr val="tx1"/>
                </a:solidFill>
                <a:latin typeface="+mn-lt"/>
                <a:ea typeface="+mn-ea"/>
                <a:cs typeface="+mn-cs"/>
              </a:rPr>
              <a:t/>
            </a:r>
            <a:br>
              <a:rPr lang="en-US" sz="2400" u="sng" dirty="0" smtClean="0">
                <a:solidFill>
                  <a:schemeClr val="tx1"/>
                </a:solidFill>
                <a:latin typeface="+mn-lt"/>
                <a:ea typeface="+mn-ea"/>
                <a:cs typeface="+mn-cs"/>
              </a:rPr>
            </a:br>
            <a:r>
              <a:rPr lang="en-US" sz="2400" u="sng" dirty="0" smtClean="0">
                <a:solidFill>
                  <a:schemeClr val="tx1"/>
                </a:solidFill>
                <a:latin typeface="+mn-lt"/>
                <a:ea typeface="+mn-ea"/>
                <a:cs typeface="+mn-cs"/>
              </a:rPr>
              <a:t>FOREIGN </a:t>
            </a:r>
            <a:r>
              <a:rPr lang="en-US" sz="2400" u="sng" dirty="0">
                <a:solidFill>
                  <a:schemeClr val="tx1"/>
                </a:solidFill>
                <a:latin typeface="+mn-lt"/>
                <a:ea typeface="+mn-ea"/>
                <a:cs typeface="+mn-cs"/>
              </a:rPr>
              <a:t>ECONOMIC ACTIVITY</a:t>
            </a:r>
            <a:endParaRPr lang="uk-UA" sz="2400" u="sng" dirty="0">
              <a:solidFill>
                <a:schemeClr val="tx1"/>
              </a:solidFill>
              <a:latin typeface="+mn-lt"/>
              <a:ea typeface="+mn-ea"/>
              <a:cs typeface="+mn-cs"/>
            </a:endParaRPr>
          </a:p>
        </p:txBody>
      </p:sp>
      <p:sp>
        <p:nvSpPr>
          <p:cNvPr id="5" name="Содержимое 4"/>
          <p:cNvSpPr>
            <a:spLocks noGrp="1"/>
          </p:cNvSpPr>
          <p:nvPr>
            <p:ph sz="quarter" idx="2"/>
          </p:nvPr>
        </p:nvSpPr>
        <p:spPr>
          <a:xfrm>
            <a:off x="-171400" y="642910"/>
            <a:ext cx="3886152" cy="8501090"/>
          </a:xfrm>
        </p:spPr>
        <p:txBody>
          <a:bodyPr>
            <a:normAutofit fontScale="70000" lnSpcReduction="20000"/>
          </a:bodyPr>
          <a:lstStyle/>
          <a:p>
            <a:endParaRPr lang="uk-UA" dirty="0" smtClean="0"/>
          </a:p>
          <a:p>
            <a:pPr marL="137160" indent="0">
              <a:buNone/>
            </a:pPr>
            <a:r>
              <a:rPr lang="uk-UA" b="1" dirty="0" smtClean="0"/>
              <a:t>Товарна структура експорту товарів </a:t>
            </a:r>
          </a:p>
          <a:p>
            <a:pPr>
              <a:buFont typeface="Wingdings" panose="05000000000000000000" pitchFamily="2" charset="2"/>
              <a:buChar char="Ø"/>
            </a:pPr>
            <a:r>
              <a:rPr lang="uk-UA" dirty="0" smtClean="0"/>
              <a:t>Недорогоцінні метали та вироби </a:t>
            </a:r>
          </a:p>
          <a:p>
            <a:pPr>
              <a:buFont typeface="Wingdings" panose="05000000000000000000" pitchFamily="2" charset="2"/>
              <a:buChar char="Ø"/>
            </a:pPr>
            <a:r>
              <a:rPr lang="uk-UA" dirty="0" smtClean="0"/>
              <a:t>Засоби наземного транспорту, літальні апарати, плавучі засоби</a:t>
            </a:r>
          </a:p>
          <a:p>
            <a:pPr>
              <a:buFont typeface="Wingdings" panose="05000000000000000000" pitchFamily="2" charset="2"/>
              <a:buChar char="Ø"/>
            </a:pPr>
            <a:r>
              <a:rPr lang="uk-UA" dirty="0" err="1" smtClean="0"/>
              <a:t>Мiнеральнi</a:t>
            </a:r>
            <a:r>
              <a:rPr lang="uk-UA" dirty="0" smtClean="0"/>
              <a:t> продукти </a:t>
            </a:r>
          </a:p>
          <a:p>
            <a:pPr>
              <a:buFont typeface="Wingdings" panose="05000000000000000000" pitchFamily="2" charset="2"/>
              <a:buChar char="Ø"/>
            </a:pPr>
            <a:r>
              <a:rPr lang="uk-UA" dirty="0" err="1" smtClean="0"/>
              <a:t>Продукцiя</a:t>
            </a:r>
            <a:r>
              <a:rPr lang="uk-UA" dirty="0" smtClean="0"/>
              <a:t> </a:t>
            </a:r>
            <a:r>
              <a:rPr lang="uk-UA" dirty="0" err="1" smtClean="0"/>
              <a:t>хiмiчної</a:t>
            </a:r>
            <a:r>
              <a:rPr lang="uk-UA" dirty="0" smtClean="0"/>
              <a:t> та пов’язаних з нею галузей промисловості </a:t>
            </a:r>
          </a:p>
          <a:p>
            <a:pPr>
              <a:buFont typeface="Wingdings" panose="05000000000000000000" pitchFamily="2" charset="2"/>
              <a:buChar char="Ø"/>
            </a:pPr>
            <a:r>
              <a:rPr lang="uk-UA" dirty="0" smtClean="0"/>
              <a:t>Машини, обладнання та механізми </a:t>
            </a:r>
          </a:p>
          <a:p>
            <a:pPr>
              <a:buFont typeface="Wingdings" panose="05000000000000000000" pitchFamily="2" charset="2"/>
              <a:buChar char="Ø"/>
            </a:pPr>
            <a:r>
              <a:rPr lang="uk-UA" dirty="0" err="1"/>
              <a:t>Е</a:t>
            </a:r>
            <a:r>
              <a:rPr lang="uk-UA" dirty="0" err="1" smtClean="0"/>
              <a:t>лектро</a:t>
            </a:r>
            <a:r>
              <a:rPr lang="ru-RU" dirty="0" smtClean="0"/>
              <a:t>-</a:t>
            </a:r>
            <a:r>
              <a:rPr lang="uk-UA" dirty="0" smtClean="0"/>
              <a:t>технічне обладнання </a:t>
            </a:r>
          </a:p>
          <a:p>
            <a:pPr>
              <a:buFont typeface="Wingdings" panose="05000000000000000000" pitchFamily="2" charset="2"/>
              <a:buChar char="Ø"/>
            </a:pPr>
            <a:r>
              <a:rPr lang="uk-UA" dirty="0" smtClean="0"/>
              <a:t>Маса з деревини або інших волокнистих целюлозних матеріалів </a:t>
            </a:r>
          </a:p>
          <a:p>
            <a:pPr>
              <a:buFont typeface="Wingdings" panose="05000000000000000000" pitchFamily="2" charset="2"/>
              <a:buChar char="Ø"/>
            </a:pPr>
            <a:r>
              <a:rPr lang="uk-UA" dirty="0" smtClean="0"/>
              <a:t>Текстильні матеріали та текстильні вироби </a:t>
            </a:r>
          </a:p>
          <a:p>
            <a:pPr>
              <a:buFont typeface="Wingdings" panose="05000000000000000000" pitchFamily="2" charset="2"/>
              <a:buChar char="Ø"/>
            </a:pPr>
            <a:r>
              <a:rPr lang="uk-UA" dirty="0" smtClean="0"/>
              <a:t>Полімерні матеріали, пластмаси та вироби </a:t>
            </a:r>
          </a:p>
          <a:p>
            <a:pPr>
              <a:buFont typeface="Wingdings" panose="05000000000000000000" pitchFamily="2" charset="2"/>
              <a:buChar char="Ø"/>
            </a:pPr>
            <a:r>
              <a:rPr lang="uk-UA" dirty="0" smtClean="0"/>
              <a:t>Продукти рослинного походження </a:t>
            </a:r>
          </a:p>
          <a:p>
            <a:pPr>
              <a:buFont typeface="Wingdings" panose="05000000000000000000" pitchFamily="2" charset="2"/>
              <a:buChar char="Ø"/>
            </a:pPr>
            <a:r>
              <a:rPr lang="uk-UA" dirty="0" smtClean="0"/>
              <a:t>Жири та олії тваринного або рослинного походження </a:t>
            </a:r>
          </a:p>
          <a:p>
            <a:pPr>
              <a:buFont typeface="Wingdings" panose="05000000000000000000" pitchFamily="2" charset="2"/>
              <a:buChar char="Ø"/>
            </a:pPr>
            <a:r>
              <a:rPr lang="uk-UA" dirty="0" smtClean="0"/>
              <a:t>Вироби з каменю, </a:t>
            </a:r>
            <a:r>
              <a:rPr lang="uk-UA" dirty="0" err="1" smtClean="0"/>
              <a:t>гiпсу</a:t>
            </a:r>
            <a:r>
              <a:rPr lang="uk-UA" dirty="0" smtClean="0"/>
              <a:t>, цементу</a:t>
            </a:r>
          </a:p>
          <a:p>
            <a:pPr>
              <a:buFont typeface="Wingdings" panose="05000000000000000000" pitchFamily="2" charset="2"/>
              <a:buChar char="Ø"/>
            </a:pPr>
            <a:r>
              <a:rPr lang="uk-UA" dirty="0" smtClean="0"/>
              <a:t> Готові продукти харчування </a:t>
            </a:r>
          </a:p>
          <a:p>
            <a:pPr>
              <a:buFont typeface="Wingdings" panose="05000000000000000000" pitchFamily="2" charset="2"/>
              <a:buChar char="Ø"/>
            </a:pPr>
            <a:r>
              <a:rPr lang="uk-UA" dirty="0" smtClean="0"/>
              <a:t>Перли природні або культивовані, дорогоцінне або </a:t>
            </a:r>
            <a:r>
              <a:rPr lang="uk-UA" dirty="0" err="1" smtClean="0"/>
              <a:t>напівдорогоцінне</a:t>
            </a:r>
            <a:r>
              <a:rPr lang="uk-UA" dirty="0" smtClean="0"/>
              <a:t> каміння </a:t>
            </a:r>
          </a:p>
          <a:p>
            <a:pPr>
              <a:buFont typeface="Wingdings" panose="05000000000000000000" pitchFamily="2" charset="2"/>
              <a:buChar char="Ø"/>
            </a:pPr>
            <a:r>
              <a:rPr lang="uk-UA" dirty="0" smtClean="0"/>
              <a:t>Прилади та апарати </a:t>
            </a:r>
            <a:r>
              <a:rPr lang="uk-UA" dirty="0" err="1" smtClean="0"/>
              <a:t>оптичнi</a:t>
            </a:r>
            <a:r>
              <a:rPr lang="uk-UA" dirty="0" smtClean="0"/>
              <a:t>, фотографічні </a:t>
            </a:r>
          </a:p>
          <a:p>
            <a:pPr>
              <a:buFont typeface="Wingdings" panose="05000000000000000000" pitchFamily="2" charset="2"/>
              <a:buChar char="Ø"/>
            </a:pPr>
            <a:r>
              <a:rPr lang="uk-UA" dirty="0" smtClean="0"/>
              <a:t>Різні промислові товари</a:t>
            </a:r>
            <a:endParaRPr lang="uk-UA" dirty="0"/>
          </a:p>
        </p:txBody>
      </p:sp>
      <p:sp>
        <p:nvSpPr>
          <p:cNvPr id="6" name="Содержимое 5"/>
          <p:cNvSpPr>
            <a:spLocks noGrp="1"/>
          </p:cNvSpPr>
          <p:nvPr>
            <p:ph sz="quarter" idx="4"/>
          </p:nvPr>
        </p:nvSpPr>
        <p:spPr>
          <a:xfrm>
            <a:off x="3501008" y="642910"/>
            <a:ext cx="3356991" cy="8501089"/>
          </a:xfrm>
        </p:spPr>
        <p:txBody>
          <a:bodyPr>
            <a:noAutofit/>
          </a:bodyPr>
          <a:lstStyle/>
          <a:p>
            <a:pPr>
              <a:lnSpc>
                <a:spcPct val="80000"/>
              </a:lnSpc>
              <a:buNone/>
            </a:pPr>
            <a:endParaRPr lang="en-US" sz="1600" b="1" dirty="0" smtClean="0"/>
          </a:p>
          <a:p>
            <a:pPr algn="just">
              <a:lnSpc>
                <a:spcPct val="80000"/>
              </a:lnSpc>
              <a:buNone/>
            </a:pPr>
            <a:r>
              <a:rPr lang="uk-UA" sz="1600" b="1" dirty="0" err="1" smtClean="0"/>
              <a:t>Products</a:t>
            </a:r>
            <a:r>
              <a:rPr lang="uk-UA" sz="1600" b="1" dirty="0" smtClean="0"/>
              <a:t> </a:t>
            </a:r>
            <a:r>
              <a:rPr lang="uk-UA" sz="1600" b="1" dirty="0" err="1" smtClean="0"/>
              <a:t>export</a:t>
            </a:r>
            <a:r>
              <a:rPr lang="uk-UA" sz="1600" b="1" dirty="0" smtClean="0"/>
              <a:t> </a:t>
            </a:r>
            <a:r>
              <a:rPr lang="uk-UA" sz="1600" b="1" dirty="0" err="1" smtClean="0"/>
              <a:t>commodity</a:t>
            </a:r>
            <a:endParaRPr lang="uk-UA" sz="1600" dirty="0" smtClean="0"/>
          </a:p>
          <a:p>
            <a:pPr algn="just">
              <a:lnSpc>
                <a:spcPct val="80000"/>
              </a:lnSpc>
              <a:buNone/>
            </a:pPr>
            <a:r>
              <a:rPr lang="uk-UA" sz="1600" b="1" dirty="0" err="1" smtClean="0"/>
              <a:t>structure</a:t>
            </a:r>
            <a:endParaRPr lang="uk-UA" sz="1600" dirty="0" smtClean="0"/>
          </a:p>
          <a:p>
            <a:pPr marL="0" indent="0" algn="just">
              <a:lnSpc>
                <a:spcPct val="80000"/>
              </a:lnSpc>
              <a:buFont typeface="Wingdings" pitchFamily="2" charset="2"/>
              <a:buChar char="Ø"/>
            </a:pPr>
            <a:r>
              <a:rPr lang="uk-UA" sz="1600" dirty="0" err="1" smtClean="0"/>
              <a:t>Basic</a:t>
            </a:r>
            <a:r>
              <a:rPr lang="uk-UA" sz="1600" dirty="0" smtClean="0"/>
              <a:t> </a:t>
            </a:r>
            <a:r>
              <a:rPr lang="uk-UA" sz="1600" dirty="0" err="1" smtClean="0"/>
              <a:t>metals</a:t>
            </a:r>
            <a:r>
              <a:rPr lang="uk-UA" sz="1600" dirty="0" smtClean="0"/>
              <a:t> </a:t>
            </a:r>
            <a:r>
              <a:rPr lang="uk-UA" sz="1600" dirty="0" err="1" smtClean="0"/>
              <a:t>and</a:t>
            </a:r>
            <a:r>
              <a:rPr lang="uk-UA" sz="1600" dirty="0" smtClean="0"/>
              <a:t> </a:t>
            </a:r>
            <a:r>
              <a:rPr lang="uk-UA" sz="1600" dirty="0" err="1" smtClean="0"/>
              <a:t>products</a:t>
            </a:r>
            <a:endParaRPr lang="uk-UA" sz="1600" dirty="0" smtClean="0"/>
          </a:p>
          <a:p>
            <a:pPr marL="0" indent="0" algn="just">
              <a:lnSpc>
                <a:spcPct val="80000"/>
              </a:lnSpc>
              <a:buNone/>
            </a:pPr>
            <a:r>
              <a:rPr lang="uk-UA" sz="1600" dirty="0" err="1" smtClean="0"/>
              <a:t>thereof</a:t>
            </a:r>
            <a:endParaRPr lang="uk-UA" sz="1600" dirty="0" smtClean="0"/>
          </a:p>
          <a:p>
            <a:pPr marL="0" indent="0" algn="just">
              <a:lnSpc>
                <a:spcPct val="80000"/>
              </a:lnSpc>
              <a:buFont typeface="Wingdings" pitchFamily="2" charset="2"/>
              <a:buChar char="Ø"/>
            </a:pPr>
            <a:r>
              <a:rPr lang="uk-UA" sz="1600" dirty="0" err="1" smtClean="0"/>
              <a:t>Ground</a:t>
            </a:r>
            <a:r>
              <a:rPr lang="uk-UA" sz="1600" dirty="0" smtClean="0"/>
              <a:t> </a:t>
            </a:r>
            <a:r>
              <a:rPr lang="uk-UA" sz="1600" dirty="0" err="1" smtClean="0"/>
              <a:t>means</a:t>
            </a:r>
            <a:r>
              <a:rPr lang="uk-UA" sz="1600" dirty="0" smtClean="0"/>
              <a:t> </a:t>
            </a:r>
            <a:r>
              <a:rPr lang="uk-UA" sz="1600" dirty="0" err="1" smtClean="0"/>
              <a:t>of</a:t>
            </a:r>
            <a:endParaRPr lang="uk-UA" sz="1600" dirty="0" smtClean="0"/>
          </a:p>
          <a:p>
            <a:pPr marL="0" indent="0" algn="just">
              <a:lnSpc>
                <a:spcPct val="80000"/>
              </a:lnSpc>
              <a:buNone/>
            </a:pPr>
            <a:r>
              <a:rPr lang="uk-UA" sz="1600" dirty="0" err="1" smtClean="0"/>
              <a:t>transportation</a:t>
            </a:r>
            <a:r>
              <a:rPr lang="uk-UA" sz="1600" dirty="0" smtClean="0"/>
              <a:t>, </a:t>
            </a:r>
            <a:r>
              <a:rPr lang="uk-UA" sz="1600" dirty="0" err="1" smtClean="0"/>
              <a:t>flying</a:t>
            </a:r>
            <a:endParaRPr lang="uk-UA" sz="1600" dirty="0" smtClean="0"/>
          </a:p>
          <a:p>
            <a:pPr marL="0" indent="0" algn="just">
              <a:lnSpc>
                <a:spcPct val="80000"/>
              </a:lnSpc>
              <a:buNone/>
            </a:pPr>
            <a:r>
              <a:rPr lang="uk-UA" sz="1600" dirty="0" err="1" smtClean="0"/>
              <a:t>machines</a:t>
            </a:r>
            <a:r>
              <a:rPr lang="uk-UA" sz="1600" dirty="0" smtClean="0"/>
              <a:t>, </a:t>
            </a:r>
            <a:r>
              <a:rPr lang="uk-UA" sz="1600" dirty="0" err="1" smtClean="0"/>
              <a:t>floating</a:t>
            </a:r>
            <a:endParaRPr lang="uk-UA" sz="1600" dirty="0" smtClean="0"/>
          </a:p>
          <a:p>
            <a:pPr marL="0" indent="0" algn="just">
              <a:lnSpc>
                <a:spcPct val="80000"/>
              </a:lnSpc>
              <a:buNone/>
            </a:pPr>
            <a:r>
              <a:rPr lang="uk-UA" sz="1600" dirty="0" err="1" smtClean="0"/>
              <a:t>equipment</a:t>
            </a:r>
            <a:endParaRPr lang="uk-UA" sz="1600" dirty="0" smtClean="0"/>
          </a:p>
          <a:p>
            <a:pPr marL="0" indent="0" algn="just">
              <a:lnSpc>
                <a:spcPct val="80000"/>
              </a:lnSpc>
              <a:buFont typeface="Wingdings" pitchFamily="2" charset="2"/>
              <a:buChar char="Ø"/>
            </a:pPr>
            <a:r>
              <a:rPr lang="uk-UA" sz="1600" dirty="0" err="1" smtClean="0"/>
              <a:t>Mineral</a:t>
            </a:r>
            <a:r>
              <a:rPr lang="uk-UA" sz="1600" dirty="0" smtClean="0"/>
              <a:t> </a:t>
            </a:r>
            <a:r>
              <a:rPr lang="uk-UA" sz="1600" dirty="0" err="1" smtClean="0"/>
              <a:t>commodity</a:t>
            </a:r>
            <a:endParaRPr lang="uk-UA" sz="1600" dirty="0" smtClean="0"/>
          </a:p>
          <a:p>
            <a:pPr marL="0" indent="0" algn="just">
              <a:lnSpc>
                <a:spcPct val="80000"/>
              </a:lnSpc>
              <a:buFont typeface="Wingdings" pitchFamily="2" charset="2"/>
              <a:buChar char="Ø"/>
            </a:pPr>
            <a:r>
              <a:rPr lang="uk-UA" sz="1600" dirty="0" err="1" smtClean="0"/>
              <a:t>Chemical</a:t>
            </a:r>
            <a:r>
              <a:rPr lang="uk-UA" sz="1600" dirty="0" smtClean="0"/>
              <a:t> </a:t>
            </a:r>
            <a:r>
              <a:rPr lang="uk-UA" sz="1600" dirty="0" err="1" smtClean="0"/>
              <a:t>production</a:t>
            </a:r>
            <a:r>
              <a:rPr lang="uk-UA" sz="1600" dirty="0" smtClean="0"/>
              <a:t> </a:t>
            </a:r>
            <a:r>
              <a:rPr lang="uk-UA" sz="1600" dirty="0" err="1" smtClean="0"/>
              <a:t>and</a:t>
            </a:r>
            <a:endParaRPr lang="uk-UA" sz="1600" dirty="0" smtClean="0"/>
          </a:p>
          <a:p>
            <a:pPr marL="0" indent="0" algn="just">
              <a:lnSpc>
                <a:spcPct val="80000"/>
              </a:lnSpc>
              <a:buNone/>
            </a:pPr>
            <a:r>
              <a:rPr lang="uk-UA" sz="1600" dirty="0" err="1" smtClean="0"/>
              <a:t>hereto</a:t>
            </a:r>
            <a:r>
              <a:rPr lang="uk-UA" sz="1600" dirty="0" smtClean="0"/>
              <a:t> </a:t>
            </a:r>
            <a:r>
              <a:rPr lang="uk-UA" sz="1600" dirty="0" err="1" smtClean="0"/>
              <a:t>related</a:t>
            </a:r>
            <a:r>
              <a:rPr lang="uk-UA" sz="1600" dirty="0" smtClean="0"/>
              <a:t> </a:t>
            </a:r>
            <a:r>
              <a:rPr lang="uk-UA" sz="1600" dirty="0" err="1" smtClean="0"/>
              <a:t>branches</a:t>
            </a:r>
            <a:endParaRPr lang="uk-UA" sz="1600" dirty="0" smtClean="0"/>
          </a:p>
          <a:p>
            <a:pPr marL="0" indent="0" algn="just">
              <a:lnSpc>
                <a:spcPct val="80000"/>
              </a:lnSpc>
              <a:buFont typeface="Wingdings" pitchFamily="2" charset="2"/>
              <a:buChar char="Ø"/>
            </a:pPr>
            <a:r>
              <a:rPr lang="uk-UA" sz="1600" dirty="0" err="1" smtClean="0"/>
              <a:t>Equipment</a:t>
            </a:r>
            <a:r>
              <a:rPr lang="uk-UA" sz="1600" dirty="0" smtClean="0"/>
              <a:t> </a:t>
            </a:r>
            <a:r>
              <a:rPr lang="uk-UA" sz="1600" dirty="0" err="1" smtClean="0"/>
              <a:t>and</a:t>
            </a:r>
            <a:r>
              <a:rPr lang="uk-UA" sz="1600" dirty="0" smtClean="0"/>
              <a:t> </a:t>
            </a:r>
            <a:r>
              <a:rPr lang="uk-UA" sz="1600" dirty="0" err="1" smtClean="0"/>
              <a:t>machinery</a:t>
            </a:r>
            <a:r>
              <a:rPr lang="uk-UA" sz="1600" dirty="0" smtClean="0"/>
              <a:t>;</a:t>
            </a:r>
          </a:p>
          <a:p>
            <a:pPr marL="0" indent="0" algn="just">
              <a:lnSpc>
                <a:spcPct val="80000"/>
              </a:lnSpc>
              <a:buFont typeface="Wingdings" pitchFamily="2" charset="2"/>
              <a:buChar char="Ø"/>
            </a:pPr>
            <a:r>
              <a:rPr lang="uk-UA" sz="1600" dirty="0" err="1" smtClean="0"/>
              <a:t>Electric</a:t>
            </a:r>
            <a:r>
              <a:rPr lang="uk-UA" sz="1600" dirty="0" smtClean="0"/>
              <a:t> </a:t>
            </a:r>
            <a:r>
              <a:rPr lang="uk-UA" sz="1600" dirty="0" err="1" smtClean="0"/>
              <a:t>machinery</a:t>
            </a:r>
            <a:endParaRPr lang="uk-UA" sz="1600" dirty="0" smtClean="0"/>
          </a:p>
          <a:p>
            <a:pPr marL="0" indent="0" algn="just">
              <a:lnSpc>
                <a:spcPct val="80000"/>
              </a:lnSpc>
              <a:buFont typeface="Wingdings" pitchFamily="2" charset="2"/>
              <a:buChar char="Ø"/>
            </a:pPr>
            <a:r>
              <a:rPr lang="uk-UA" sz="1600" dirty="0" err="1" smtClean="0"/>
              <a:t>Bulk</a:t>
            </a:r>
            <a:r>
              <a:rPr lang="uk-UA" sz="1600" dirty="0" smtClean="0"/>
              <a:t> </a:t>
            </a:r>
            <a:r>
              <a:rPr lang="uk-UA" sz="1600" dirty="0" err="1" smtClean="0"/>
              <a:t>from</a:t>
            </a:r>
            <a:r>
              <a:rPr lang="uk-UA" sz="1600" dirty="0" smtClean="0"/>
              <a:t> </a:t>
            </a:r>
            <a:r>
              <a:rPr lang="uk-UA" sz="1600" dirty="0" err="1" smtClean="0"/>
              <a:t>wood</a:t>
            </a:r>
            <a:r>
              <a:rPr lang="uk-UA" sz="1600" dirty="0" smtClean="0"/>
              <a:t> </a:t>
            </a:r>
            <a:r>
              <a:rPr lang="uk-UA" sz="1600" dirty="0" err="1" smtClean="0"/>
              <a:t>or</a:t>
            </a:r>
            <a:r>
              <a:rPr lang="uk-UA" sz="1600" dirty="0" smtClean="0"/>
              <a:t> </a:t>
            </a:r>
            <a:r>
              <a:rPr lang="uk-UA" sz="1600" dirty="0" err="1" smtClean="0"/>
              <a:t>other</a:t>
            </a:r>
            <a:endParaRPr lang="uk-UA" sz="1600" dirty="0" smtClean="0"/>
          </a:p>
          <a:p>
            <a:pPr marL="0" indent="0" algn="just">
              <a:lnSpc>
                <a:spcPct val="80000"/>
              </a:lnSpc>
              <a:buNone/>
            </a:pPr>
            <a:r>
              <a:rPr lang="uk-UA" sz="1600" dirty="0" err="1" smtClean="0"/>
              <a:t>fibrous</a:t>
            </a:r>
            <a:r>
              <a:rPr lang="uk-UA" sz="1600" dirty="0" smtClean="0"/>
              <a:t> </a:t>
            </a:r>
            <a:r>
              <a:rPr lang="uk-UA" sz="1600" dirty="0" err="1" smtClean="0"/>
              <a:t>cellulosic</a:t>
            </a:r>
            <a:r>
              <a:rPr lang="uk-UA" sz="1600" dirty="0" smtClean="0"/>
              <a:t> </a:t>
            </a:r>
            <a:r>
              <a:rPr lang="uk-UA" sz="1600" dirty="0" err="1" smtClean="0"/>
              <a:t>materials</a:t>
            </a:r>
            <a:endParaRPr lang="uk-UA" sz="1600" dirty="0" smtClean="0"/>
          </a:p>
          <a:p>
            <a:pPr marL="0" indent="0" algn="just">
              <a:lnSpc>
                <a:spcPct val="80000"/>
              </a:lnSpc>
              <a:buFont typeface="Wingdings" pitchFamily="2" charset="2"/>
              <a:buChar char="Ø"/>
            </a:pPr>
            <a:r>
              <a:rPr lang="uk-UA" sz="1600" dirty="0" err="1" smtClean="0"/>
              <a:t>Textile</a:t>
            </a:r>
            <a:r>
              <a:rPr lang="uk-UA" sz="1600" dirty="0" smtClean="0"/>
              <a:t> </a:t>
            </a:r>
            <a:r>
              <a:rPr lang="uk-UA" sz="1600" dirty="0" err="1" smtClean="0"/>
              <a:t>materials</a:t>
            </a:r>
            <a:r>
              <a:rPr lang="uk-UA" sz="1600" dirty="0" smtClean="0"/>
              <a:t> </a:t>
            </a:r>
            <a:r>
              <a:rPr lang="uk-UA" sz="1600" dirty="0" err="1" smtClean="0"/>
              <a:t>or</a:t>
            </a:r>
            <a:r>
              <a:rPr lang="uk-UA" sz="1600" dirty="0" smtClean="0"/>
              <a:t> </a:t>
            </a:r>
            <a:r>
              <a:rPr lang="uk-UA" sz="1600" dirty="0" err="1" smtClean="0"/>
              <a:t>textile</a:t>
            </a:r>
            <a:endParaRPr lang="uk-UA" sz="1600" dirty="0" smtClean="0"/>
          </a:p>
          <a:p>
            <a:pPr marL="0" indent="0" algn="just">
              <a:lnSpc>
                <a:spcPct val="80000"/>
              </a:lnSpc>
              <a:buNone/>
            </a:pPr>
            <a:r>
              <a:rPr lang="uk-UA" sz="1600" dirty="0" err="1" smtClean="0"/>
              <a:t>products</a:t>
            </a:r>
            <a:endParaRPr lang="uk-UA" sz="1600" dirty="0" smtClean="0"/>
          </a:p>
          <a:p>
            <a:pPr marL="0" indent="0" algn="just">
              <a:lnSpc>
                <a:spcPct val="80000"/>
              </a:lnSpc>
              <a:buFont typeface="Wingdings" pitchFamily="2" charset="2"/>
              <a:buChar char="Ø"/>
            </a:pPr>
            <a:r>
              <a:rPr lang="uk-UA" sz="1600" dirty="0" err="1" smtClean="0"/>
              <a:t>Polymer</a:t>
            </a:r>
            <a:r>
              <a:rPr lang="uk-UA" sz="1600" dirty="0" smtClean="0"/>
              <a:t> </a:t>
            </a:r>
            <a:r>
              <a:rPr lang="uk-UA" sz="1600" dirty="0" err="1" smtClean="0"/>
              <a:t>materials</a:t>
            </a:r>
            <a:r>
              <a:rPr lang="uk-UA" sz="1600" dirty="0" smtClean="0"/>
              <a:t>, </a:t>
            </a:r>
            <a:r>
              <a:rPr lang="uk-UA" sz="1600" dirty="0" err="1" smtClean="0"/>
              <a:t>plastics</a:t>
            </a:r>
            <a:endParaRPr lang="uk-UA" sz="1600" dirty="0" smtClean="0"/>
          </a:p>
          <a:p>
            <a:pPr marL="0" indent="0" algn="just">
              <a:lnSpc>
                <a:spcPct val="80000"/>
              </a:lnSpc>
              <a:buNone/>
            </a:pPr>
            <a:r>
              <a:rPr lang="uk-UA" sz="1600" dirty="0" err="1" smtClean="0"/>
              <a:t>and</a:t>
            </a:r>
            <a:r>
              <a:rPr lang="uk-UA" sz="1600" dirty="0" smtClean="0"/>
              <a:t> </a:t>
            </a:r>
            <a:r>
              <a:rPr lang="uk-UA" sz="1600" dirty="0" err="1" smtClean="0"/>
              <a:t>products</a:t>
            </a:r>
            <a:r>
              <a:rPr lang="uk-UA" sz="1600" dirty="0" smtClean="0"/>
              <a:t> </a:t>
            </a:r>
            <a:r>
              <a:rPr lang="uk-UA" sz="1600" dirty="0" err="1" smtClean="0"/>
              <a:t>thereof</a:t>
            </a:r>
            <a:endParaRPr lang="uk-UA" sz="1600" dirty="0" smtClean="0"/>
          </a:p>
          <a:p>
            <a:pPr marL="0" indent="0" algn="just">
              <a:lnSpc>
                <a:spcPct val="80000"/>
              </a:lnSpc>
              <a:buFont typeface="Wingdings" pitchFamily="2" charset="2"/>
              <a:buChar char="Ø"/>
            </a:pPr>
            <a:r>
              <a:rPr lang="uk-UA" sz="1600" dirty="0" err="1" smtClean="0"/>
              <a:t>Plant</a:t>
            </a:r>
            <a:r>
              <a:rPr lang="uk-UA" sz="1600" dirty="0" smtClean="0"/>
              <a:t> </a:t>
            </a:r>
            <a:r>
              <a:rPr lang="uk-UA" sz="1600" dirty="0" err="1" smtClean="0"/>
              <a:t>products</a:t>
            </a:r>
            <a:endParaRPr lang="uk-UA" sz="1600" dirty="0" smtClean="0"/>
          </a:p>
          <a:p>
            <a:pPr marL="0" indent="0" algn="just">
              <a:lnSpc>
                <a:spcPct val="80000"/>
              </a:lnSpc>
              <a:buFont typeface="Wingdings" pitchFamily="2" charset="2"/>
              <a:buChar char="Ø"/>
            </a:pPr>
            <a:r>
              <a:rPr lang="uk-UA" sz="1600" dirty="0" err="1" smtClean="0"/>
              <a:t>Fats</a:t>
            </a:r>
            <a:r>
              <a:rPr lang="uk-UA" sz="1600" dirty="0" smtClean="0"/>
              <a:t> </a:t>
            </a:r>
            <a:r>
              <a:rPr lang="uk-UA" sz="1600" dirty="0" err="1" smtClean="0"/>
              <a:t>and</a:t>
            </a:r>
            <a:r>
              <a:rPr lang="uk-UA" sz="1600" dirty="0" smtClean="0"/>
              <a:t> </a:t>
            </a:r>
            <a:r>
              <a:rPr lang="uk-UA" sz="1600" dirty="0" err="1" smtClean="0"/>
              <a:t>oils</a:t>
            </a:r>
            <a:r>
              <a:rPr lang="uk-UA" sz="1600" dirty="0" smtClean="0"/>
              <a:t> </a:t>
            </a:r>
            <a:r>
              <a:rPr lang="uk-UA" sz="1600" dirty="0" err="1" smtClean="0"/>
              <a:t>of</a:t>
            </a:r>
            <a:r>
              <a:rPr lang="uk-UA" sz="1600" dirty="0" smtClean="0"/>
              <a:t> </a:t>
            </a:r>
            <a:r>
              <a:rPr lang="uk-UA" sz="1600" dirty="0" err="1" smtClean="0"/>
              <a:t>animal</a:t>
            </a:r>
            <a:r>
              <a:rPr lang="uk-UA" sz="1600" dirty="0" smtClean="0"/>
              <a:t> </a:t>
            </a:r>
            <a:r>
              <a:rPr lang="uk-UA" sz="1600" dirty="0" err="1" smtClean="0"/>
              <a:t>or</a:t>
            </a:r>
            <a:endParaRPr lang="uk-UA" sz="1600" dirty="0" smtClean="0"/>
          </a:p>
          <a:p>
            <a:pPr marL="0" indent="0" algn="just">
              <a:lnSpc>
                <a:spcPct val="80000"/>
              </a:lnSpc>
              <a:buNone/>
            </a:pPr>
            <a:r>
              <a:rPr lang="uk-UA" sz="1600" dirty="0" err="1" smtClean="0"/>
              <a:t>plant</a:t>
            </a:r>
            <a:r>
              <a:rPr lang="uk-UA" sz="1600" dirty="0" smtClean="0"/>
              <a:t> </a:t>
            </a:r>
            <a:r>
              <a:rPr lang="uk-UA" sz="1600" dirty="0" err="1" smtClean="0"/>
              <a:t>origin</a:t>
            </a:r>
            <a:endParaRPr lang="uk-UA" sz="1600" dirty="0" smtClean="0"/>
          </a:p>
          <a:p>
            <a:pPr marL="0" indent="0" algn="just">
              <a:lnSpc>
                <a:spcPct val="80000"/>
              </a:lnSpc>
              <a:buFont typeface="Wingdings" pitchFamily="2" charset="2"/>
              <a:buChar char="Ø"/>
            </a:pPr>
            <a:r>
              <a:rPr lang="uk-UA" sz="1600" dirty="0" err="1" smtClean="0"/>
              <a:t>Products</a:t>
            </a:r>
            <a:r>
              <a:rPr lang="uk-UA" sz="1600" dirty="0" smtClean="0"/>
              <a:t> </a:t>
            </a:r>
            <a:r>
              <a:rPr lang="uk-UA" sz="1600" dirty="0" err="1" smtClean="0"/>
              <a:t>from</a:t>
            </a:r>
            <a:r>
              <a:rPr lang="uk-UA" sz="1600" dirty="0" smtClean="0"/>
              <a:t> </a:t>
            </a:r>
            <a:r>
              <a:rPr lang="uk-UA" sz="1600" dirty="0" err="1" smtClean="0"/>
              <a:t>stone</a:t>
            </a:r>
            <a:r>
              <a:rPr lang="uk-UA" sz="1600" dirty="0" smtClean="0"/>
              <a:t>,</a:t>
            </a:r>
          </a:p>
          <a:p>
            <a:pPr marL="0" indent="0" algn="just">
              <a:lnSpc>
                <a:spcPct val="80000"/>
              </a:lnSpc>
              <a:buNone/>
            </a:pPr>
            <a:r>
              <a:rPr lang="uk-UA" sz="1600" dirty="0" err="1" smtClean="0"/>
              <a:t>gypsum</a:t>
            </a:r>
            <a:r>
              <a:rPr lang="uk-UA" sz="1600" dirty="0" smtClean="0"/>
              <a:t>, </a:t>
            </a:r>
            <a:r>
              <a:rPr lang="uk-UA" sz="1600" dirty="0" err="1" smtClean="0"/>
              <a:t>cement</a:t>
            </a:r>
            <a:endParaRPr lang="uk-UA" sz="1600" dirty="0" smtClean="0"/>
          </a:p>
          <a:p>
            <a:pPr marL="0" indent="0" algn="just">
              <a:lnSpc>
                <a:spcPct val="80000"/>
              </a:lnSpc>
              <a:buFont typeface="Wingdings" pitchFamily="2" charset="2"/>
              <a:buChar char="Ø"/>
            </a:pPr>
            <a:r>
              <a:rPr lang="uk-UA" sz="1600" dirty="0" err="1" smtClean="0"/>
              <a:t>Final</a:t>
            </a:r>
            <a:r>
              <a:rPr lang="uk-UA" sz="1600" dirty="0" smtClean="0"/>
              <a:t> </a:t>
            </a:r>
            <a:r>
              <a:rPr lang="uk-UA" sz="1600" dirty="0" err="1" smtClean="0"/>
              <a:t>foods</a:t>
            </a:r>
            <a:endParaRPr lang="uk-UA" sz="1600" dirty="0" smtClean="0"/>
          </a:p>
          <a:p>
            <a:pPr marL="0" indent="0" algn="just">
              <a:lnSpc>
                <a:spcPct val="80000"/>
              </a:lnSpc>
              <a:buFont typeface="Wingdings" pitchFamily="2" charset="2"/>
              <a:buChar char="Ø"/>
            </a:pPr>
            <a:r>
              <a:rPr lang="uk-UA" sz="1600" dirty="0" err="1" smtClean="0"/>
              <a:t>Fine</a:t>
            </a:r>
            <a:r>
              <a:rPr lang="uk-UA" sz="1600" dirty="0" smtClean="0"/>
              <a:t> </a:t>
            </a:r>
            <a:r>
              <a:rPr lang="uk-UA" sz="1600" dirty="0" err="1" smtClean="0"/>
              <a:t>or</a:t>
            </a:r>
            <a:r>
              <a:rPr lang="uk-UA" sz="1600" dirty="0" smtClean="0"/>
              <a:t> </a:t>
            </a:r>
            <a:r>
              <a:rPr lang="uk-UA" sz="1600" dirty="0" err="1" smtClean="0"/>
              <a:t>cultured</a:t>
            </a:r>
            <a:r>
              <a:rPr lang="uk-UA" sz="1600" dirty="0" smtClean="0"/>
              <a:t> </a:t>
            </a:r>
            <a:r>
              <a:rPr lang="uk-UA" sz="1600" dirty="0" err="1" smtClean="0"/>
              <a:t>pearls</a:t>
            </a:r>
            <a:r>
              <a:rPr lang="uk-UA" sz="1600" dirty="0" smtClean="0"/>
              <a:t>,</a:t>
            </a:r>
          </a:p>
          <a:p>
            <a:pPr marL="0" indent="0" algn="just">
              <a:lnSpc>
                <a:spcPct val="80000"/>
              </a:lnSpc>
              <a:buNone/>
            </a:pPr>
            <a:r>
              <a:rPr lang="uk-UA" sz="1600" dirty="0" err="1" smtClean="0"/>
              <a:t>precious</a:t>
            </a:r>
            <a:r>
              <a:rPr lang="uk-UA" sz="1600" dirty="0" smtClean="0"/>
              <a:t> </a:t>
            </a:r>
            <a:r>
              <a:rPr lang="uk-UA" sz="1600" dirty="0" err="1" smtClean="0"/>
              <a:t>or</a:t>
            </a:r>
            <a:r>
              <a:rPr lang="uk-UA" sz="1600" dirty="0" smtClean="0"/>
              <a:t> </a:t>
            </a:r>
            <a:r>
              <a:rPr lang="uk-UA" sz="1600" dirty="0" err="1" smtClean="0"/>
              <a:t>semiprecious</a:t>
            </a:r>
            <a:endParaRPr lang="uk-UA" sz="1600" dirty="0" smtClean="0"/>
          </a:p>
          <a:p>
            <a:pPr marL="0" indent="0" algn="just">
              <a:lnSpc>
                <a:spcPct val="80000"/>
              </a:lnSpc>
              <a:buNone/>
            </a:pPr>
            <a:r>
              <a:rPr lang="uk-UA" sz="1600" dirty="0" err="1" smtClean="0"/>
              <a:t>stones</a:t>
            </a:r>
            <a:endParaRPr lang="uk-UA" sz="1600" dirty="0" smtClean="0"/>
          </a:p>
          <a:p>
            <a:pPr marL="0" indent="0" algn="just">
              <a:lnSpc>
                <a:spcPct val="80000"/>
              </a:lnSpc>
              <a:buFont typeface="Wingdings" pitchFamily="2" charset="2"/>
              <a:buChar char="Ø"/>
            </a:pPr>
            <a:r>
              <a:rPr lang="uk-UA" sz="1600" dirty="0" err="1" smtClean="0"/>
              <a:t>Optical</a:t>
            </a:r>
            <a:r>
              <a:rPr lang="uk-UA" sz="1600" dirty="0" smtClean="0"/>
              <a:t>, </a:t>
            </a:r>
            <a:r>
              <a:rPr lang="uk-UA" sz="1600" dirty="0" err="1" smtClean="0"/>
              <a:t>photographic</a:t>
            </a:r>
            <a:endParaRPr lang="uk-UA" sz="1600" dirty="0" smtClean="0"/>
          </a:p>
          <a:p>
            <a:pPr marL="0" indent="0" algn="just">
              <a:lnSpc>
                <a:spcPct val="80000"/>
              </a:lnSpc>
              <a:buNone/>
            </a:pPr>
            <a:r>
              <a:rPr lang="uk-UA" sz="1600" dirty="0" err="1" smtClean="0"/>
              <a:t>instruments</a:t>
            </a:r>
            <a:r>
              <a:rPr lang="uk-UA" sz="1600" dirty="0" smtClean="0"/>
              <a:t> </a:t>
            </a:r>
            <a:r>
              <a:rPr lang="uk-UA" sz="1600" dirty="0" err="1" smtClean="0"/>
              <a:t>and</a:t>
            </a:r>
            <a:r>
              <a:rPr lang="uk-UA" sz="1600" dirty="0" smtClean="0"/>
              <a:t> </a:t>
            </a:r>
            <a:r>
              <a:rPr lang="uk-UA" sz="1600" dirty="0" err="1" smtClean="0"/>
              <a:t>devices</a:t>
            </a:r>
            <a:endParaRPr lang="uk-UA" sz="1600" dirty="0" smtClean="0"/>
          </a:p>
          <a:p>
            <a:pPr marL="0" indent="0" algn="just">
              <a:lnSpc>
                <a:spcPct val="80000"/>
              </a:lnSpc>
              <a:buFont typeface="Wingdings" pitchFamily="2" charset="2"/>
              <a:buChar char="Ø"/>
            </a:pPr>
            <a:r>
              <a:rPr lang="uk-UA" sz="1600" dirty="0" err="1" smtClean="0"/>
              <a:t>Various</a:t>
            </a:r>
            <a:r>
              <a:rPr lang="uk-UA" sz="1600" dirty="0" smtClean="0"/>
              <a:t> </a:t>
            </a:r>
            <a:r>
              <a:rPr lang="uk-UA" sz="1600" dirty="0" err="1" smtClean="0"/>
              <a:t>industrial</a:t>
            </a:r>
            <a:r>
              <a:rPr lang="uk-UA" sz="1600" dirty="0" smtClean="0"/>
              <a:t> </a:t>
            </a:r>
            <a:r>
              <a:rPr lang="uk-UA" sz="1600" dirty="0" err="1" smtClean="0"/>
              <a:t>goods</a:t>
            </a:r>
            <a:endParaRPr lang="uk-UA" sz="1600" dirty="0"/>
          </a:p>
        </p:txBody>
      </p:sp>
      <p:sp>
        <p:nvSpPr>
          <p:cNvPr id="7" name="Номер слайда 6"/>
          <p:cNvSpPr>
            <a:spLocks noGrp="1"/>
          </p:cNvSpPr>
          <p:nvPr>
            <p:ph type="sldNum" sz="quarter" idx="12"/>
          </p:nvPr>
        </p:nvSpPr>
        <p:spPr/>
        <p:txBody>
          <a:bodyPr/>
          <a:lstStyle/>
          <a:p>
            <a:fld id="{02DDA13B-1F5D-406F-BCEB-6C5237BE0993}" type="slidenum">
              <a:rPr lang="uk-UA" smtClean="0"/>
              <a:pPr/>
              <a:t>20</a:t>
            </a:fld>
            <a:endParaRPr lang="uk-U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493157"/>
          </a:xfrm>
        </p:spPr>
        <p:txBody>
          <a:bodyPr>
            <a:normAutofit fontScale="90000"/>
          </a:bodyPr>
          <a:lstStyle/>
          <a:p>
            <a:r>
              <a:rPr lang="en-US" dirty="0" smtClean="0"/>
              <a:t/>
            </a:r>
            <a:br>
              <a:rPr lang="en-US" dirty="0" smtClean="0"/>
            </a:br>
            <a:r>
              <a:rPr lang="uk-UA" sz="2700" u="sng" dirty="0">
                <a:solidFill>
                  <a:schemeClr val="tx1"/>
                </a:solidFill>
                <a:latin typeface="+mn-lt"/>
                <a:ea typeface="+mn-ea"/>
                <a:cs typeface="+mn-cs"/>
              </a:rPr>
              <a:t>Міжнародна співпраця</a:t>
            </a:r>
            <a:r>
              <a:rPr lang="en-US" sz="2700" u="sng" dirty="0">
                <a:solidFill>
                  <a:schemeClr val="tx1"/>
                </a:solidFill>
                <a:latin typeface="+mn-lt"/>
                <a:ea typeface="+mn-ea"/>
                <a:cs typeface="+mn-cs"/>
              </a:rPr>
              <a:t/>
            </a:r>
            <a:br>
              <a:rPr lang="en-US" sz="2700" u="sng" dirty="0">
                <a:solidFill>
                  <a:schemeClr val="tx1"/>
                </a:solidFill>
                <a:latin typeface="+mn-lt"/>
                <a:ea typeface="+mn-ea"/>
                <a:cs typeface="+mn-cs"/>
              </a:rPr>
            </a:br>
            <a:r>
              <a:rPr lang="en-US" sz="2700" u="sng" dirty="0">
                <a:solidFill>
                  <a:schemeClr val="tx1"/>
                </a:solidFill>
                <a:latin typeface="+mn-lt"/>
                <a:ea typeface="+mn-ea"/>
                <a:cs typeface="+mn-cs"/>
              </a:rPr>
              <a:t>International cooperation</a:t>
            </a:r>
            <a:br>
              <a:rPr lang="en-US" sz="2700" u="sng" dirty="0">
                <a:solidFill>
                  <a:schemeClr val="tx1"/>
                </a:solidFill>
                <a:latin typeface="+mn-lt"/>
                <a:ea typeface="+mn-ea"/>
                <a:cs typeface="+mn-cs"/>
              </a:rPr>
            </a:br>
            <a:endParaRPr lang="uk-UA" sz="2700" u="sng" dirty="0">
              <a:solidFill>
                <a:schemeClr val="tx1"/>
              </a:solidFill>
              <a:latin typeface="+mn-lt"/>
              <a:ea typeface="+mn-ea"/>
              <a:cs typeface="+mn-cs"/>
            </a:endParaRPr>
          </a:p>
        </p:txBody>
      </p:sp>
      <p:sp>
        <p:nvSpPr>
          <p:cNvPr id="5" name="Содержимое 4"/>
          <p:cNvSpPr>
            <a:spLocks noGrp="1"/>
          </p:cNvSpPr>
          <p:nvPr>
            <p:ph sz="quarter" idx="2"/>
          </p:nvPr>
        </p:nvSpPr>
        <p:spPr>
          <a:xfrm>
            <a:off x="-387424" y="857224"/>
            <a:ext cx="3816424" cy="8001056"/>
          </a:xfrm>
        </p:spPr>
        <p:txBody>
          <a:bodyPr>
            <a:normAutofit fontScale="47500" lnSpcReduction="20000"/>
          </a:bodyPr>
          <a:lstStyle/>
          <a:p>
            <a:endParaRPr lang="uk-UA" sz="2900" dirty="0" smtClean="0"/>
          </a:p>
          <a:p>
            <a:endParaRPr lang="en-US" sz="2900" dirty="0" smtClean="0"/>
          </a:p>
          <a:p>
            <a:r>
              <a:rPr lang="uk-UA" sz="2900" dirty="0" smtClean="0"/>
              <a:t>Луганська область співпрацює  </a:t>
            </a:r>
            <a:br>
              <a:rPr lang="uk-UA" sz="2900" dirty="0" smtClean="0"/>
            </a:br>
            <a:r>
              <a:rPr lang="uk-UA" sz="2900" dirty="0" smtClean="0"/>
              <a:t>з  27 міжнародними організаціями, у співробітництві з якими на території регіону реалізовано понад 190 проектів.</a:t>
            </a:r>
          </a:p>
          <a:p>
            <a:endParaRPr lang="uk-UA" sz="2900" dirty="0" smtClean="0"/>
          </a:p>
          <a:p>
            <a:r>
              <a:rPr lang="uk-UA" sz="2900" dirty="0" smtClean="0"/>
              <a:t>У 2015 році проведено активну роботу в рамках Угоди про партнерство між Луганською облдержадміністрацією та Програмою розвитку Організації Об'єднаних Націй (далі - ПРООН) щодо співпраці в рамках проекту «Місцевий розвиток, орієнтований на громаду, </a:t>
            </a:r>
            <a:br>
              <a:rPr lang="uk-UA" sz="2900" dirty="0" smtClean="0"/>
            </a:br>
            <a:r>
              <a:rPr lang="uk-UA" sz="2900" dirty="0" smtClean="0"/>
              <a:t>фаза ІІІ».</a:t>
            </a:r>
            <a:endParaRPr lang="en-US" sz="2900" dirty="0" smtClean="0"/>
          </a:p>
          <a:p>
            <a:r>
              <a:rPr lang="uk-UA" sz="2900" dirty="0" smtClean="0"/>
              <a:t>Цей	 проект реалізувався за наступними «компонентами»:</a:t>
            </a:r>
            <a:endParaRPr lang="en-US" sz="2900" dirty="0" smtClean="0"/>
          </a:p>
          <a:p>
            <a:endParaRPr lang="uk-UA" sz="2900" dirty="0" smtClean="0"/>
          </a:p>
          <a:p>
            <a:r>
              <a:rPr lang="uk-UA" sz="2900" dirty="0" smtClean="0"/>
              <a:t>- Компонент </a:t>
            </a:r>
            <a:r>
              <a:rPr lang="uk-UA" sz="2900" dirty="0"/>
              <a:t>«допомога IDP». Робота протягом року проведена в 3-х населених пунктах області, де завершено ремонти об'єктів під потреби переселенців на загальну суму </a:t>
            </a:r>
            <a:r>
              <a:rPr lang="uk-UA" sz="2900" dirty="0" smtClean="0"/>
              <a:t/>
            </a:r>
            <a:br>
              <a:rPr lang="uk-UA" sz="2900" dirty="0" smtClean="0"/>
            </a:br>
            <a:r>
              <a:rPr lang="uk-UA" sz="2900" dirty="0" smtClean="0"/>
              <a:t>3 </a:t>
            </a:r>
            <a:r>
              <a:rPr lang="uk-UA" sz="2900" dirty="0"/>
              <a:t>млн 531,70 тис. </a:t>
            </a:r>
            <a:r>
              <a:rPr lang="uk-UA" sz="2900" dirty="0" smtClean="0"/>
              <a:t>грн;</a:t>
            </a:r>
            <a:endParaRPr lang="en-US" sz="2900" dirty="0" smtClean="0"/>
          </a:p>
          <a:p>
            <a:endParaRPr lang="uk-UA" sz="2900" dirty="0" smtClean="0"/>
          </a:p>
          <a:p>
            <a:pPr lvl="0"/>
            <a:r>
              <a:rPr lang="uk-UA" sz="2900" dirty="0" smtClean="0"/>
              <a:t>- «</a:t>
            </a:r>
            <a:r>
              <a:rPr lang="uk-UA" sz="2900" dirty="0"/>
              <a:t>Міський компонент». Робота ведеться в попередньо відібраних за конкурсом 2-х населених пунктах – містах Сєвєродонецьк та Рубіжне. Всього по </a:t>
            </a:r>
            <a:r>
              <a:rPr lang="uk-UA" sz="2900" dirty="0" smtClean="0"/>
              <a:t>«міському компоненту» </a:t>
            </a:r>
            <a:r>
              <a:rPr lang="uk-UA" sz="2900" dirty="0"/>
              <a:t>реалізується </a:t>
            </a:r>
            <a:r>
              <a:rPr lang="en-US" sz="2900" dirty="0" smtClean="0"/>
              <a:t/>
            </a:r>
            <a:br>
              <a:rPr lang="en-US" sz="2900" dirty="0" smtClean="0"/>
            </a:br>
            <a:r>
              <a:rPr lang="uk-UA" sz="2900" dirty="0" smtClean="0"/>
              <a:t>21 </a:t>
            </a:r>
            <a:r>
              <a:rPr lang="uk-UA" sz="2900" dirty="0" err="1"/>
              <a:t>мікропроект</a:t>
            </a:r>
            <a:r>
              <a:rPr lang="uk-UA" sz="2900" dirty="0"/>
              <a:t> на загальну суму </a:t>
            </a:r>
            <a:br>
              <a:rPr lang="uk-UA" sz="2900" dirty="0"/>
            </a:br>
            <a:r>
              <a:rPr lang="uk-UA" sz="2900" dirty="0"/>
              <a:t>8,15 млн </a:t>
            </a:r>
            <a:r>
              <a:rPr lang="uk-UA" sz="2900" dirty="0" smtClean="0"/>
              <a:t>грн</a:t>
            </a:r>
            <a:r>
              <a:rPr lang="en-US" sz="2900" dirty="0"/>
              <a:t>,</a:t>
            </a:r>
            <a:r>
              <a:rPr lang="uk-UA" sz="2900" dirty="0" smtClean="0"/>
              <a:t> </a:t>
            </a:r>
            <a:r>
              <a:rPr lang="uk-UA" sz="2900" dirty="0"/>
              <a:t>для 5060 домогосподарств (12962 особи). </a:t>
            </a:r>
            <a:endParaRPr lang="en-US" sz="2900" dirty="0" smtClean="0"/>
          </a:p>
          <a:p>
            <a:pPr lvl="0"/>
            <a:endParaRPr lang="uk-UA" sz="2900" dirty="0" smtClean="0"/>
          </a:p>
          <a:p>
            <a:pPr lvl="0"/>
            <a:r>
              <a:rPr lang="uk-UA" sz="2900" dirty="0" smtClean="0"/>
              <a:t>- </a:t>
            </a:r>
            <a:r>
              <a:rPr lang="uk-UA" sz="3000" dirty="0"/>
              <a:t>«Оснащення медобладнанням на конкурсній основі</a:t>
            </a:r>
            <a:r>
              <a:rPr lang="uk-UA" sz="3000" dirty="0" smtClean="0"/>
              <a:t>» - </a:t>
            </a:r>
            <a:r>
              <a:rPr lang="uk-UA" sz="3000" dirty="0"/>
              <a:t>В рамках цього компоненту відібрані та профінансовані 5 </a:t>
            </a:r>
            <a:r>
              <a:rPr lang="uk-UA" sz="3000" dirty="0" err="1"/>
              <a:t>мікропроектів</a:t>
            </a:r>
            <a:r>
              <a:rPr lang="uk-UA" sz="3000" dirty="0"/>
              <a:t> на загальну суму </a:t>
            </a:r>
            <a:r>
              <a:rPr lang="en-US" sz="3000" dirty="0" smtClean="0"/>
              <a:t/>
            </a:r>
            <a:br>
              <a:rPr lang="en-US" sz="3000" dirty="0" smtClean="0"/>
            </a:br>
            <a:r>
              <a:rPr lang="uk-UA" sz="3000" dirty="0" smtClean="0"/>
              <a:t>2,79 </a:t>
            </a:r>
            <a:r>
              <a:rPr lang="uk-UA" sz="3000" dirty="0"/>
              <a:t>млн </a:t>
            </a:r>
            <a:r>
              <a:rPr lang="uk-UA" sz="3000" dirty="0" smtClean="0"/>
              <a:t>грн</a:t>
            </a:r>
            <a:r>
              <a:rPr lang="en-US" sz="3000" dirty="0" smtClean="0"/>
              <a:t> </a:t>
            </a:r>
            <a:r>
              <a:rPr lang="uk-UA" sz="2900" dirty="0"/>
              <a:t>для 77 560 домогосподарств- </a:t>
            </a:r>
            <a:r>
              <a:rPr lang="uk-UA" sz="2900" dirty="0" err="1" smtClean="0"/>
              <a:t>бенефіціарів</a:t>
            </a:r>
            <a:r>
              <a:rPr lang="en-US" sz="2900" dirty="0"/>
              <a:t>.</a:t>
            </a:r>
            <a:endParaRPr lang="ru-RU" sz="2900" dirty="0"/>
          </a:p>
          <a:p>
            <a:endParaRPr lang="uk-UA" sz="2900" dirty="0" smtClean="0"/>
          </a:p>
          <a:p>
            <a:endParaRPr lang="uk-UA" dirty="0" smtClean="0">
              <a:solidFill>
                <a:srgbClr val="C00000"/>
              </a:solidFill>
            </a:endParaRPr>
          </a:p>
        </p:txBody>
      </p:sp>
      <p:sp>
        <p:nvSpPr>
          <p:cNvPr id="6" name="Содержимое 5"/>
          <p:cNvSpPr>
            <a:spLocks noGrp="1"/>
          </p:cNvSpPr>
          <p:nvPr>
            <p:ph sz="quarter" idx="4"/>
          </p:nvPr>
        </p:nvSpPr>
        <p:spPr>
          <a:xfrm>
            <a:off x="3373040" y="992138"/>
            <a:ext cx="3484960" cy="7572428"/>
          </a:xfrm>
        </p:spPr>
        <p:txBody>
          <a:bodyPr>
            <a:normAutofit/>
          </a:bodyPr>
          <a:lstStyle/>
          <a:p>
            <a:pPr marL="137160" indent="0">
              <a:buNone/>
            </a:pPr>
            <a:endParaRPr lang="en-US" sz="1400" dirty="0" smtClean="0">
              <a:latin typeface="Times New Roman" pitchFamily="18" charset="0"/>
              <a:cs typeface="Times New Roman" pitchFamily="18" charset="0"/>
            </a:endParaRPr>
          </a:p>
          <a:p>
            <a:pPr marL="137160" indent="0">
              <a:buNone/>
            </a:pPr>
            <a:r>
              <a:rPr lang="en-US" sz="1400" dirty="0" smtClean="0">
                <a:latin typeface="Times New Roman" pitchFamily="18" charset="0"/>
                <a:cs typeface="Times New Roman" pitchFamily="18" charset="0"/>
              </a:rPr>
              <a:t>Lugansk region cooperates with 27 international organizations,  and more than 190 projects were implemented in  collaboration with them.  </a:t>
            </a:r>
            <a:endParaRPr lang="uk-UA" sz="1400" dirty="0" smtClean="0">
              <a:latin typeface="Times New Roman" pitchFamily="18" charset="0"/>
              <a:cs typeface="Times New Roman" pitchFamily="18" charset="0"/>
            </a:endParaRPr>
          </a:p>
          <a:p>
            <a:pPr marL="137160" indent="0">
              <a:buNone/>
            </a:pPr>
            <a:r>
              <a:rPr lang="en-US" sz="1400" dirty="0" smtClean="0">
                <a:latin typeface="Times New Roman" pitchFamily="18" charset="0"/>
                <a:cs typeface="Times New Roman" pitchFamily="18" charset="0"/>
              </a:rPr>
              <a:t>An active work was held in 2015 under terms of Agreement on partnership between </a:t>
            </a:r>
            <a:r>
              <a:rPr lang="en-US" sz="1400" dirty="0" err="1" smtClean="0">
                <a:latin typeface="Times New Roman" pitchFamily="18" charset="0"/>
                <a:cs typeface="Times New Roman" pitchFamily="18" charset="0"/>
              </a:rPr>
              <a:t>Luhansk</a:t>
            </a:r>
            <a:r>
              <a:rPr lang="en-US" sz="1400" dirty="0" smtClean="0">
                <a:latin typeface="Times New Roman" pitchFamily="18" charset="0"/>
                <a:cs typeface="Times New Roman" pitchFamily="18" charset="0"/>
              </a:rPr>
              <a:t> regional state administration and United Nations Development Program (hereinafter - UNDP) on cooperation within the frame of the project “Community Based Approach to Local Development Project, Phase III (CBA-III)”.</a:t>
            </a:r>
          </a:p>
          <a:p>
            <a:pPr marL="137160" indent="0">
              <a:buNone/>
            </a:pPr>
            <a:r>
              <a:rPr lang="en-US" sz="1400" dirty="0" smtClean="0">
                <a:latin typeface="Times New Roman" pitchFamily="18" charset="0"/>
                <a:cs typeface="Times New Roman" pitchFamily="18" charset="0"/>
              </a:rPr>
              <a:t>This project was realized according to the following “components”:</a:t>
            </a:r>
          </a:p>
          <a:p>
            <a:pPr marL="137160" indent="0">
              <a:buNone/>
            </a:pPr>
            <a:r>
              <a:rPr lang="en-US" sz="1400" dirty="0" smtClean="0">
                <a:latin typeface="Times New Roman" pitchFamily="18" charset="0"/>
                <a:cs typeface="Times New Roman" pitchFamily="18" charset="0"/>
              </a:rPr>
              <a:t>Component “help for IDPs”. During a year the work was held in 3 settlements of region, where  renovations of objects for IDPs for a total amount of 3 million 531,70 thousand UAH also were realized.   </a:t>
            </a:r>
            <a:endParaRPr lang="en-US" dirty="0" smtClean="0"/>
          </a:p>
          <a:p>
            <a:pPr marL="137160" indent="0">
              <a:buNone/>
            </a:pPr>
            <a:r>
              <a:rPr lang="en-US" sz="1400" dirty="0" smtClean="0">
                <a:latin typeface="Times New Roman" pitchFamily="18" charset="0"/>
                <a:cs typeface="Times New Roman" pitchFamily="18" charset="0"/>
              </a:rPr>
              <a:t>“Local component”.  The work  is held in previously selected on a competitive basis  two towns – </a:t>
            </a:r>
            <a:r>
              <a:rPr lang="en-US" sz="1400" dirty="0" err="1" smtClean="0">
                <a:latin typeface="Times New Roman" pitchFamily="18" charset="0"/>
                <a:cs typeface="Times New Roman" pitchFamily="18" charset="0"/>
              </a:rPr>
              <a:t>Severodonetsk</a:t>
            </a:r>
            <a:r>
              <a:rPr lang="en-US" sz="1400" dirty="0" smtClean="0">
                <a:latin typeface="Times New Roman" pitchFamily="18" charset="0"/>
                <a:cs typeface="Times New Roman" pitchFamily="18" charset="0"/>
              </a:rPr>
              <a:t> and </a:t>
            </a:r>
            <a:r>
              <a:rPr lang="en-US" sz="1400" dirty="0" err="1" smtClean="0">
                <a:latin typeface="Times New Roman" pitchFamily="18" charset="0"/>
                <a:cs typeface="Times New Roman" pitchFamily="18" charset="0"/>
              </a:rPr>
              <a:t>Rubizhne</a:t>
            </a:r>
            <a:r>
              <a:rPr lang="en-US" sz="1400" dirty="0" smtClean="0">
                <a:latin typeface="Times New Roman" pitchFamily="18" charset="0"/>
                <a:cs typeface="Times New Roman" pitchFamily="18" charset="0"/>
              </a:rPr>
              <a:t>.  Altogether 21 </a:t>
            </a:r>
            <a:r>
              <a:rPr lang="en-US" sz="1400" dirty="0" err="1" smtClean="0">
                <a:latin typeface="Times New Roman" pitchFamily="18" charset="0"/>
                <a:cs typeface="Times New Roman" pitchFamily="18" charset="0"/>
              </a:rPr>
              <a:t>microprojects</a:t>
            </a:r>
            <a:r>
              <a:rPr lang="en-US" sz="1400" dirty="0" smtClean="0">
                <a:latin typeface="Times New Roman" pitchFamily="18" charset="0"/>
                <a:cs typeface="Times New Roman" pitchFamily="18" charset="0"/>
              </a:rPr>
              <a:t> for a total amount of 8,15 million UAH for 5060 houses (12962 persons) realizing now within the “local component”.</a:t>
            </a:r>
          </a:p>
          <a:p>
            <a:pPr marL="137160" indent="0">
              <a:buNone/>
            </a:pPr>
            <a:r>
              <a:rPr lang="en-US" sz="1400" dirty="0" smtClean="0">
                <a:latin typeface="Times New Roman" pitchFamily="18" charset="0"/>
                <a:cs typeface="Times New Roman" pitchFamily="18" charset="0"/>
              </a:rPr>
              <a:t>“Provision of medical equipment on a competitive basis” – 5 </a:t>
            </a:r>
            <a:r>
              <a:rPr lang="en-US" sz="1400" dirty="0" err="1" smtClean="0">
                <a:latin typeface="Times New Roman" pitchFamily="18" charset="0"/>
                <a:cs typeface="Times New Roman" pitchFamily="18" charset="0"/>
              </a:rPr>
              <a:t>microprojects</a:t>
            </a:r>
            <a:r>
              <a:rPr lang="en-US" sz="1400" dirty="0" smtClean="0">
                <a:latin typeface="Times New Roman" pitchFamily="18" charset="0"/>
                <a:cs typeface="Times New Roman" pitchFamily="18" charset="0"/>
              </a:rPr>
              <a:t> for a total amount of 2,79 million UAH for 77560 houses-beneficiaries have been selected and financed within the frames of this project .</a:t>
            </a:r>
            <a:endParaRPr lang="uk-UA" sz="1400" dirty="0" smtClean="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02DDA13B-1F5D-406F-BCEB-6C5237BE0993}" type="slidenum">
              <a:rPr lang="uk-UA" smtClean="0"/>
              <a:pPr/>
              <a:t>21</a:t>
            </a:fld>
            <a:endParaRPr lang="uk-UA"/>
          </a:p>
        </p:txBody>
      </p:sp>
    </p:spTree>
    <p:extLst>
      <p:ext uri="{BB962C8B-B14F-4D97-AF65-F5344CB8AC3E}">
        <p14:creationId xmlns:p14="http://schemas.microsoft.com/office/powerpoint/2010/main" val="1338494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493157"/>
          </a:xfrm>
        </p:spPr>
        <p:txBody>
          <a:bodyPr>
            <a:noAutofit/>
          </a:bodyPr>
          <a:lstStyle/>
          <a:p>
            <a:r>
              <a:rPr lang="uk-UA" sz="2400" u="sng" dirty="0">
                <a:solidFill>
                  <a:schemeClr val="tx1"/>
                </a:solidFill>
              </a:rPr>
              <a:t>Міжнародна співпраця</a:t>
            </a:r>
            <a:r>
              <a:rPr lang="en-US" sz="2400" u="sng" dirty="0">
                <a:solidFill>
                  <a:schemeClr val="tx1"/>
                </a:solidFill>
              </a:rPr>
              <a:t/>
            </a:r>
            <a:br>
              <a:rPr lang="en-US" sz="2400" u="sng" dirty="0">
                <a:solidFill>
                  <a:schemeClr val="tx1"/>
                </a:solidFill>
              </a:rPr>
            </a:br>
            <a:r>
              <a:rPr lang="en-US" sz="2400" u="sng" dirty="0">
                <a:solidFill>
                  <a:schemeClr val="tx1"/>
                </a:solidFill>
              </a:rPr>
              <a:t>International cooperation</a:t>
            </a:r>
            <a:endParaRPr lang="uk-UA" sz="2400" dirty="0"/>
          </a:p>
        </p:txBody>
      </p:sp>
      <p:sp>
        <p:nvSpPr>
          <p:cNvPr id="5" name="Содержимое 4"/>
          <p:cNvSpPr>
            <a:spLocks noGrp="1"/>
          </p:cNvSpPr>
          <p:nvPr>
            <p:ph sz="quarter" idx="2"/>
          </p:nvPr>
        </p:nvSpPr>
        <p:spPr>
          <a:xfrm>
            <a:off x="-387424" y="857224"/>
            <a:ext cx="3959300" cy="8001056"/>
          </a:xfrm>
        </p:spPr>
        <p:txBody>
          <a:bodyPr>
            <a:normAutofit/>
          </a:bodyPr>
          <a:lstStyle/>
          <a:p>
            <a:endParaRPr lang="en-US" sz="1500" dirty="0" smtClean="0"/>
          </a:p>
          <a:p>
            <a:r>
              <a:rPr lang="uk-UA" sz="1500" dirty="0" smtClean="0"/>
              <a:t>Щодо «сільського компоненту» Проекту ЄС/ПРООН </a:t>
            </a:r>
            <a:r>
              <a:rPr lang="uk-UA" sz="1500" dirty="0"/>
              <a:t>«Місцевий розвиток, орієнтований на громаду, </a:t>
            </a:r>
            <a:br>
              <a:rPr lang="uk-UA" sz="1500" dirty="0"/>
            </a:br>
            <a:r>
              <a:rPr lang="uk-UA" sz="1500" dirty="0"/>
              <a:t>фаза ІІІ»</a:t>
            </a:r>
            <a:r>
              <a:rPr lang="uk-UA" sz="1500" dirty="0" smtClean="0"/>
              <a:t>, слід зазначити, що  протягом 2015 року робота велась в 4-х селах кожного з  попередньо відібраних 8-ми районів. Таким чином, з проектом співпрацюють 32 села, де створені та діють 32 громадські організації для вирішення соціально-економічних проблем або існуючі громадські організації підвищили рівень самоорганізації через шість видів основних тренінгових програм (навчено біля 9000 осіб-активістів). </a:t>
            </a:r>
          </a:p>
          <a:p>
            <a:r>
              <a:rPr lang="uk-UA" sz="1500" dirty="0" smtClean="0"/>
              <a:t>Від Німецького  товариства міжнародного співробітництва (GIZ) </a:t>
            </a:r>
            <a:r>
              <a:rPr lang="uk-UA" sz="1500" dirty="0" err="1" smtClean="0"/>
              <a:t>ГмбХ</a:t>
            </a:r>
            <a:r>
              <a:rPr lang="uk-UA" sz="1500" dirty="0" smtClean="0"/>
              <a:t> в рамках проекту «Реформа управління на сході України» 13 районних та міських Центрів надання адміністративних послуг (ЦНАП) Луганської області на контрольованій українською владою території отримали консультаційну підтримку та обладнання для покращення умов надання адміністративних послуг загальною вартістю 7 млн грн.</a:t>
            </a:r>
          </a:p>
          <a:p>
            <a:endParaRPr lang="uk-UA" sz="1800" dirty="0" smtClean="0"/>
          </a:p>
          <a:p>
            <a:endParaRPr lang="uk-UA" sz="1800" dirty="0" smtClean="0"/>
          </a:p>
          <a:p>
            <a:endParaRPr lang="uk-UA" sz="1800" dirty="0" smtClean="0"/>
          </a:p>
          <a:p>
            <a:endParaRPr lang="uk-UA" sz="1800" dirty="0" smtClean="0"/>
          </a:p>
          <a:p>
            <a:endParaRPr lang="uk-UA" sz="1800" dirty="0" smtClean="0"/>
          </a:p>
        </p:txBody>
      </p:sp>
      <p:sp>
        <p:nvSpPr>
          <p:cNvPr id="6" name="Содержимое 5"/>
          <p:cNvSpPr>
            <a:spLocks noGrp="1"/>
          </p:cNvSpPr>
          <p:nvPr>
            <p:ph sz="quarter" idx="4"/>
          </p:nvPr>
        </p:nvSpPr>
        <p:spPr>
          <a:xfrm>
            <a:off x="3214686" y="1000100"/>
            <a:ext cx="3643313" cy="8143900"/>
          </a:xfrm>
        </p:spPr>
        <p:txBody>
          <a:bodyPr>
            <a:normAutofit lnSpcReduction="10000"/>
          </a:bodyPr>
          <a:lstStyle/>
          <a:p>
            <a:pPr>
              <a:buNone/>
            </a:pPr>
            <a:endParaRPr lang="uk-UA" dirty="0" smtClean="0"/>
          </a:p>
          <a:p>
            <a:pPr>
              <a:buNone/>
            </a:pPr>
            <a:endParaRPr lang="uk-UA" dirty="0"/>
          </a:p>
          <a:p>
            <a:pPr>
              <a:buNone/>
            </a:pPr>
            <a:endParaRPr lang="uk-UA" dirty="0" smtClean="0"/>
          </a:p>
          <a:p>
            <a:pPr>
              <a:buNone/>
            </a:pPr>
            <a:endParaRPr lang="uk-UA" dirty="0" smtClean="0"/>
          </a:p>
          <a:p>
            <a:pPr>
              <a:buNone/>
            </a:pPr>
            <a:endParaRPr lang="uk-UA" dirty="0" smtClean="0"/>
          </a:p>
          <a:p>
            <a:pPr>
              <a:buNone/>
            </a:pPr>
            <a:endParaRPr lang="uk-UA" dirty="0" smtClean="0"/>
          </a:p>
          <a:p>
            <a:pPr>
              <a:buNone/>
            </a:pPr>
            <a:endParaRPr lang="en-US" sz="1400" dirty="0" smtClean="0">
              <a:latin typeface="Times New Roman" pitchFamily="18" charset="0"/>
              <a:cs typeface="Times New Roman" pitchFamily="18" charset="0"/>
            </a:endParaRPr>
          </a:p>
          <a:p>
            <a:pPr marL="547688" indent="-6350">
              <a:buNone/>
            </a:pPr>
            <a:r>
              <a:rPr lang="en-US" sz="1400" dirty="0" smtClean="0">
                <a:latin typeface="Times New Roman" pitchFamily="18" charset="0"/>
                <a:cs typeface="Times New Roman" pitchFamily="18" charset="0"/>
              </a:rPr>
              <a:t>As for “village component” of the EU/UNDP  Project “Community Based Approach to Local Development Project, Phase III (CBA-III)”, it should be noted that during 2015 the work was held in 4 villages of every  8 previously selected regions.  Thus, 32 villages cooperating with the project, where 32 public organizations  were established and  operating now for solving of social-economical problems, or existing  public organizations have already increased self-organization level  through six types of general training programs (about 9000  activists have been taught). </a:t>
            </a:r>
          </a:p>
          <a:p>
            <a:pPr marL="547688" indent="-6350">
              <a:buNone/>
            </a:pPr>
            <a:r>
              <a:rPr lang="en-US" sz="1400" dirty="0" smtClean="0">
                <a:latin typeface="Times New Roman" pitchFamily="18" charset="0"/>
                <a:cs typeface="Times New Roman" pitchFamily="18" charset="0"/>
              </a:rPr>
              <a:t>Within the project “Management reform on the east of Ukraine”  from the German International Cooperation (GIZ) 13  regional and local  Administration  Service Centers (ASC) of </a:t>
            </a:r>
            <a:r>
              <a:rPr lang="en-US" sz="1400" dirty="0" err="1" smtClean="0">
                <a:latin typeface="Times New Roman" pitchFamily="18" charset="0"/>
                <a:cs typeface="Times New Roman" pitchFamily="18" charset="0"/>
              </a:rPr>
              <a:t>Luhansk</a:t>
            </a:r>
            <a:r>
              <a:rPr lang="en-US" sz="1400" dirty="0" smtClean="0">
                <a:latin typeface="Times New Roman" pitchFamily="18" charset="0"/>
                <a:cs typeface="Times New Roman" pitchFamily="18" charset="0"/>
              </a:rPr>
              <a:t> region on the territory, controlled under Ukrainian authorities have got consultative support and equipment for  improving conditions of administrative services  with a total value of 7 million UAH.</a:t>
            </a:r>
            <a:endParaRPr lang="uk-UA" sz="1400" dirty="0" smtClean="0">
              <a:latin typeface="Times New Roman" pitchFamily="18" charset="0"/>
              <a:cs typeface="Times New Roman" pitchFamily="18" charset="0"/>
            </a:endParaRPr>
          </a:p>
        </p:txBody>
      </p:sp>
      <p:pic>
        <p:nvPicPr>
          <p:cNvPr id="11" name="Picture 4"/>
          <p:cNvPicPr>
            <a:picLocks noChangeAspect="1" noChangeArrowheads="1"/>
          </p:cNvPicPr>
          <p:nvPr/>
        </p:nvPicPr>
        <p:blipFill>
          <a:blip r:embed="rId2" cstate="print"/>
          <a:srcRect/>
          <a:stretch>
            <a:fillRect/>
          </a:stretch>
        </p:blipFill>
        <p:spPr bwMode="auto">
          <a:xfrm>
            <a:off x="3714752" y="1000100"/>
            <a:ext cx="2714620" cy="2578889"/>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242864" y="7524328"/>
            <a:ext cx="3500462" cy="1274656"/>
          </a:xfrm>
          <a:prstGeom prst="rect">
            <a:avLst/>
          </a:prstGeom>
          <a:noFill/>
          <a:ln w="9525">
            <a:noFill/>
            <a:miter lim="800000"/>
            <a:headEnd/>
            <a:tailEnd/>
          </a:ln>
          <a:effectLst/>
        </p:spPr>
      </p:pic>
      <p:sp>
        <p:nvSpPr>
          <p:cNvPr id="7" name="Номер слайда 6"/>
          <p:cNvSpPr>
            <a:spLocks noGrp="1"/>
          </p:cNvSpPr>
          <p:nvPr>
            <p:ph type="sldNum" sz="quarter" idx="12"/>
          </p:nvPr>
        </p:nvSpPr>
        <p:spPr/>
        <p:txBody>
          <a:bodyPr/>
          <a:lstStyle/>
          <a:p>
            <a:fld id="{02DDA13B-1F5D-406F-BCEB-6C5237BE0993}" type="slidenum">
              <a:rPr lang="uk-UA" smtClean="0"/>
              <a:pPr/>
              <a:t>22</a:t>
            </a:fld>
            <a:endParaRPr lang="uk-UA"/>
          </a:p>
        </p:txBody>
      </p:sp>
    </p:spTree>
    <p:extLst>
      <p:ext uri="{BB962C8B-B14F-4D97-AF65-F5344CB8AC3E}">
        <p14:creationId xmlns:p14="http://schemas.microsoft.com/office/powerpoint/2010/main" val="257012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493157"/>
          </a:xfrm>
        </p:spPr>
        <p:txBody>
          <a:bodyPr>
            <a:noAutofit/>
          </a:bodyPr>
          <a:lstStyle/>
          <a:p>
            <a:r>
              <a:rPr lang="uk-UA" sz="2400" u="sng" dirty="0">
                <a:solidFill>
                  <a:schemeClr val="tx1"/>
                </a:solidFill>
              </a:rPr>
              <a:t>Міжнародна співпраця</a:t>
            </a:r>
            <a:r>
              <a:rPr lang="en-US" sz="2400" u="sng" dirty="0">
                <a:solidFill>
                  <a:schemeClr val="tx1"/>
                </a:solidFill>
              </a:rPr>
              <a:t/>
            </a:r>
            <a:br>
              <a:rPr lang="en-US" sz="2400" u="sng" dirty="0">
                <a:solidFill>
                  <a:schemeClr val="tx1"/>
                </a:solidFill>
              </a:rPr>
            </a:br>
            <a:r>
              <a:rPr lang="en-US" sz="2400" u="sng" dirty="0">
                <a:solidFill>
                  <a:schemeClr val="tx1"/>
                </a:solidFill>
              </a:rPr>
              <a:t>International cooperation</a:t>
            </a:r>
            <a:endParaRPr lang="uk-UA" sz="2400" dirty="0"/>
          </a:p>
        </p:txBody>
      </p:sp>
      <p:sp>
        <p:nvSpPr>
          <p:cNvPr id="5" name="Содержимое 4"/>
          <p:cNvSpPr>
            <a:spLocks noGrp="1"/>
          </p:cNvSpPr>
          <p:nvPr>
            <p:ph sz="quarter" idx="2"/>
          </p:nvPr>
        </p:nvSpPr>
        <p:spPr>
          <a:xfrm>
            <a:off x="-387424" y="857224"/>
            <a:ext cx="3816424" cy="8001056"/>
          </a:xfrm>
        </p:spPr>
        <p:txBody>
          <a:bodyPr>
            <a:normAutofit fontScale="47500" lnSpcReduction="20000"/>
          </a:bodyPr>
          <a:lstStyle/>
          <a:p>
            <a:pPr>
              <a:buNone/>
            </a:pPr>
            <a:r>
              <a:rPr lang="en-US" sz="3200" b="1" dirty="0" smtClean="0">
                <a:solidFill>
                  <a:srgbClr val="FF0000"/>
                </a:solidFill>
              </a:rPr>
              <a:t>        </a:t>
            </a:r>
          </a:p>
          <a:p>
            <a:pPr marL="547688" indent="-6350">
              <a:buNone/>
            </a:pPr>
            <a:r>
              <a:rPr lang="uk-UA" sz="3200" dirty="0" smtClean="0"/>
              <a:t>В </a:t>
            </a:r>
            <a:r>
              <a:rPr lang="uk-UA" sz="3200" dirty="0"/>
              <a:t>рамках проектів ПРООН </a:t>
            </a:r>
            <a:endParaRPr lang="ru-RU" sz="3200" dirty="0"/>
          </a:p>
          <a:p>
            <a:r>
              <a:rPr lang="uk-UA" sz="3200" dirty="0"/>
              <a:t>«Економічне та соціальне відновлення Донбасу» та «Відновлення соціальних послуг та налагодження миру в Донецькій і Луганській областях»</a:t>
            </a:r>
            <a:endParaRPr lang="ru-RU" sz="3200" dirty="0"/>
          </a:p>
          <a:p>
            <a:r>
              <a:rPr lang="uk-UA" sz="3200" dirty="0"/>
              <a:t>затверджено для фінансування </a:t>
            </a:r>
            <a:r>
              <a:rPr lang="uk-UA" sz="3200" dirty="0" smtClean="0"/>
              <a:t/>
            </a:r>
            <a:br>
              <a:rPr lang="uk-UA" sz="3200" dirty="0" smtClean="0"/>
            </a:br>
            <a:r>
              <a:rPr lang="uk-UA" sz="3200" dirty="0" smtClean="0"/>
              <a:t>5 </a:t>
            </a:r>
            <a:r>
              <a:rPr lang="uk-UA" sz="3200" dirty="0"/>
              <a:t>об'єктів економічної інфраструктури та </a:t>
            </a:r>
            <a:r>
              <a:rPr lang="uk-UA" sz="3200" dirty="0" smtClean="0"/>
              <a:t> 6 </a:t>
            </a:r>
            <a:r>
              <a:rPr lang="uk-UA" sz="3200" dirty="0"/>
              <a:t>об'єктів соціальної інфраструктури відповідно. </a:t>
            </a:r>
            <a:endParaRPr lang="uk-UA" sz="3200" dirty="0" smtClean="0"/>
          </a:p>
          <a:p>
            <a:endParaRPr lang="ru-RU" sz="3200" dirty="0"/>
          </a:p>
          <a:p>
            <a:r>
              <a:rPr lang="uk-UA" sz="3200" dirty="0"/>
              <a:t>Окрім цього </a:t>
            </a:r>
            <a:r>
              <a:rPr lang="uk-UA" sz="3200" dirty="0" smtClean="0"/>
              <a:t>9 проектів, які спрямовані на розвиток  </a:t>
            </a:r>
            <a:r>
              <a:rPr lang="uk-UA" sz="3200" dirty="0"/>
              <a:t>стали переможцями в рамках конкурсу «Розвиток інфраструктури підтримки бізнесу в Донецькій та Луганській областях», який реалізується Проектом «Економічне і соціальне відновлення Донбасу.</a:t>
            </a:r>
            <a:endParaRPr lang="ru-RU" sz="3200" dirty="0"/>
          </a:p>
          <a:p>
            <a:endParaRPr lang="uk-UA" sz="3200" dirty="0">
              <a:solidFill>
                <a:srgbClr val="FF0000"/>
              </a:solidFill>
            </a:endParaRPr>
          </a:p>
          <a:p>
            <a:r>
              <a:rPr lang="uk-UA" sz="3200" dirty="0" smtClean="0"/>
              <a:t>У 2015 році Луганська область через Уряд України співпрацювала з  Японією, Китайською Народною Республікою, Федеративною Республікою Німеччина, Європейським Союзом, Європейським інвестиційним банком та іншими країнами й організаціями з метою отримання допомоги на відновлення Донбасу.</a:t>
            </a:r>
            <a:endParaRPr lang="uk-UA" sz="3200" dirty="0">
              <a:solidFill>
                <a:srgbClr val="FF0000"/>
              </a:solidFill>
            </a:endParaRPr>
          </a:p>
        </p:txBody>
      </p:sp>
      <p:sp>
        <p:nvSpPr>
          <p:cNvPr id="6" name="Содержимое 5"/>
          <p:cNvSpPr>
            <a:spLocks noGrp="1"/>
          </p:cNvSpPr>
          <p:nvPr>
            <p:ph sz="quarter" idx="4"/>
          </p:nvPr>
        </p:nvSpPr>
        <p:spPr>
          <a:xfrm>
            <a:off x="3373041" y="1000100"/>
            <a:ext cx="3484960" cy="7572428"/>
          </a:xfrm>
        </p:spPr>
        <p:txBody>
          <a:bodyPr>
            <a:normAutofit/>
          </a:bodyPr>
          <a:lstStyle/>
          <a:p>
            <a:pPr marL="137160" indent="0">
              <a:buNone/>
            </a:pPr>
            <a:endParaRPr lang="en-US" sz="1400" dirty="0" smtClean="0">
              <a:latin typeface="Times New Roman" pitchFamily="18" charset="0"/>
              <a:cs typeface="Times New Roman" pitchFamily="18" charset="0"/>
            </a:endParaRPr>
          </a:p>
          <a:p>
            <a:pPr marL="137160" indent="0">
              <a:buNone/>
            </a:pPr>
            <a:r>
              <a:rPr lang="en-US" sz="1400" dirty="0" smtClean="0">
                <a:latin typeface="Times New Roman" pitchFamily="18" charset="0"/>
                <a:cs typeface="Times New Roman" pitchFamily="18" charset="0"/>
              </a:rPr>
              <a:t>Within the UNDP  projects “Donbas economical and social recovery” and “Recovery of social services and arranging of peace in Donetsk and Luhansk regions” 5 economical  and 6 social objects have been approved for funding  accordingly.</a:t>
            </a:r>
          </a:p>
          <a:p>
            <a:pPr marL="137160" indent="0">
              <a:buNone/>
            </a:pPr>
            <a:endParaRPr lang="en-US" sz="1400" dirty="0" smtClean="0">
              <a:latin typeface="Times New Roman" pitchFamily="18" charset="0"/>
              <a:cs typeface="Times New Roman" pitchFamily="18" charset="0"/>
            </a:endParaRPr>
          </a:p>
          <a:p>
            <a:pPr marL="137160" indent="0">
              <a:buNone/>
            </a:pPr>
            <a:endParaRPr lang="en-US" sz="1400" dirty="0" smtClean="0">
              <a:latin typeface="Times New Roman" pitchFamily="18" charset="0"/>
              <a:cs typeface="Times New Roman" pitchFamily="18" charset="0"/>
            </a:endParaRPr>
          </a:p>
          <a:p>
            <a:pPr marL="137160" indent="0">
              <a:buNone/>
            </a:pPr>
            <a:endParaRPr lang="en-US" sz="1400" dirty="0" smtClean="0">
              <a:latin typeface="Times New Roman" pitchFamily="18" charset="0"/>
              <a:cs typeface="Times New Roman" pitchFamily="18" charset="0"/>
            </a:endParaRPr>
          </a:p>
          <a:p>
            <a:pPr marL="137160" indent="0">
              <a:buNone/>
            </a:pPr>
            <a:r>
              <a:rPr lang="en-US" sz="1400" dirty="0" smtClean="0">
                <a:latin typeface="Times New Roman" pitchFamily="18" charset="0"/>
                <a:cs typeface="Times New Roman" pitchFamily="18" charset="0"/>
              </a:rPr>
              <a:t>In addition, 9 projects, focused on development became the winners within the frames of the project “Development of business support infrastructure in </a:t>
            </a:r>
            <a:r>
              <a:rPr lang="en-US" sz="1400" dirty="0" err="1" smtClean="0">
                <a:latin typeface="Times New Roman" pitchFamily="18" charset="0"/>
                <a:cs typeface="Times New Roman" pitchFamily="18" charset="0"/>
              </a:rPr>
              <a:t>Luhansk</a:t>
            </a:r>
            <a:r>
              <a:rPr lang="en-US" sz="1400" dirty="0" smtClean="0">
                <a:latin typeface="Times New Roman" pitchFamily="18" charset="0"/>
                <a:cs typeface="Times New Roman" pitchFamily="18" charset="0"/>
              </a:rPr>
              <a:t> and Donetsk regions”, that is realized within the Project “Donbas economic and social recovery”.</a:t>
            </a:r>
          </a:p>
          <a:p>
            <a:pPr marL="137160" indent="0">
              <a:buNone/>
            </a:pPr>
            <a:endParaRPr lang="en-US" sz="1400" dirty="0" smtClean="0">
              <a:latin typeface="Times New Roman" pitchFamily="18" charset="0"/>
              <a:cs typeface="Times New Roman" pitchFamily="18" charset="0"/>
            </a:endParaRPr>
          </a:p>
          <a:p>
            <a:pPr marL="137160" indent="0">
              <a:buNone/>
            </a:pPr>
            <a:r>
              <a:rPr lang="en-US" sz="1400" dirty="0" smtClean="0">
                <a:latin typeface="Times New Roman" pitchFamily="18" charset="0"/>
                <a:cs typeface="Times New Roman" pitchFamily="18" charset="0"/>
              </a:rPr>
              <a:t>In 2015 </a:t>
            </a:r>
            <a:r>
              <a:rPr lang="en-US" sz="1400" dirty="0" err="1" smtClean="0">
                <a:latin typeface="Times New Roman" pitchFamily="18" charset="0"/>
                <a:cs typeface="Times New Roman" pitchFamily="18" charset="0"/>
              </a:rPr>
              <a:t>Luhansk</a:t>
            </a:r>
            <a:r>
              <a:rPr lang="en-US" sz="1400" dirty="0" smtClean="0">
                <a:latin typeface="Times New Roman" pitchFamily="18" charset="0"/>
                <a:cs typeface="Times New Roman" pitchFamily="18" charset="0"/>
              </a:rPr>
              <a:t> region cooperated with Japan, Chinese Peoples Republic,  German Federal Republic, European Union, European Investment Bank and other countries and organizations  through  Japanese Government in order to get help for Donbas restoring. </a:t>
            </a:r>
            <a:endParaRPr lang="uk-UA" sz="14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02DDA13B-1F5D-406F-BCEB-6C5237BE0993}" type="slidenum">
              <a:rPr lang="uk-UA" smtClean="0"/>
              <a:pPr/>
              <a:t>23</a:t>
            </a:fld>
            <a:endParaRPr lang="uk-UA"/>
          </a:p>
        </p:txBody>
      </p:sp>
    </p:spTree>
    <p:extLst>
      <p:ext uri="{BB962C8B-B14F-4D97-AF65-F5344CB8AC3E}">
        <p14:creationId xmlns:p14="http://schemas.microsoft.com/office/powerpoint/2010/main" val="2636196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66" y="0"/>
            <a:ext cx="6172200" cy="857224"/>
          </a:xfrm>
        </p:spPr>
        <p:txBody>
          <a:bodyPr>
            <a:normAutofit fontScale="90000"/>
          </a:bodyPr>
          <a:lstStyle/>
          <a:p>
            <a:r>
              <a:rPr lang="uk-UA" sz="2700" u="sng" dirty="0">
                <a:solidFill>
                  <a:schemeClr val="tx1"/>
                </a:solidFill>
                <a:latin typeface="+mn-lt"/>
                <a:ea typeface="+mn-ea"/>
                <a:cs typeface="+mn-cs"/>
              </a:rPr>
              <a:t>Ознайомлення з Луганською областю</a:t>
            </a:r>
            <a:r>
              <a:rPr lang="en-US" sz="2700" u="sng" dirty="0">
                <a:solidFill>
                  <a:schemeClr val="tx1"/>
                </a:solidFill>
                <a:latin typeface="+mn-lt"/>
                <a:ea typeface="+mn-ea"/>
                <a:cs typeface="+mn-cs"/>
              </a:rPr>
              <a:t/>
            </a:r>
            <a:br>
              <a:rPr lang="en-US" sz="2700" u="sng" dirty="0">
                <a:solidFill>
                  <a:schemeClr val="tx1"/>
                </a:solidFill>
                <a:latin typeface="+mn-lt"/>
                <a:ea typeface="+mn-ea"/>
                <a:cs typeface="+mn-cs"/>
              </a:rPr>
            </a:br>
            <a:r>
              <a:rPr lang="uk-UA" sz="2700" u="sng" dirty="0" err="1">
                <a:solidFill>
                  <a:schemeClr val="tx1"/>
                </a:solidFill>
                <a:latin typeface="+mn-lt"/>
                <a:ea typeface="+mn-ea"/>
                <a:cs typeface="+mn-cs"/>
              </a:rPr>
              <a:t>Exposure</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to</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Luhansk</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region</a:t>
            </a:r>
            <a:endParaRPr lang="ru-RU" sz="2700" u="sng" dirty="0">
              <a:solidFill>
                <a:schemeClr val="tx1"/>
              </a:solidFill>
              <a:latin typeface="+mn-lt"/>
              <a:ea typeface="+mn-ea"/>
              <a:cs typeface="+mn-cs"/>
            </a:endParaRPr>
          </a:p>
        </p:txBody>
      </p:sp>
      <p:sp>
        <p:nvSpPr>
          <p:cNvPr id="5" name="Содержимое 4"/>
          <p:cNvSpPr>
            <a:spLocks noGrp="1"/>
          </p:cNvSpPr>
          <p:nvPr>
            <p:ph sz="quarter" idx="2"/>
          </p:nvPr>
        </p:nvSpPr>
        <p:spPr>
          <a:xfrm>
            <a:off x="-428652" y="1000100"/>
            <a:ext cx="3801693" cy="7929618"/>
          </a:xfrm>
        </p:spPr>
        <p:txBody>
          <a:bodyPr>
            <a:normAutofit/>
          </a:bodyPr>
          <a:lstStyle/>
          <a:p>
            <a:r>
              <a:rPr lang="uk-UA" sz="2600" b="1" dirty="0" smtClean="0"/>
              <a:t>Транспорт </a:t>
            </a:r>
          </a:p>
          <a:p>
            <a:r>
              <a:rPr lang="uk-UA" sz="1600" dirty="0" smtClean="0"/>
              <a:t>Луганська область має розвинуту транспортну мережу. Транспортне сполучення є найважливішою складовою частиною економічного комплексу області, забезпечує життєдіяльність і технологічні процеси практично у всіх базових галузях виробництва, логістики, має соціальну значимість.</a:t>
            </a:r>
          </a:p>
          <a:p>
            <a:r>
              <a:rPr lang="uk-UA" sz="1600" dirty="0" smtClean="0"/>
              <a:t> </a:t>
            </a:r>
          </a:p>
          <a:p>
            <a:r>
              <a:rPr lang="uk-UA" sz="1600" dirty="0" smtClean="0"/>
              <a:t>Міжнародні автомагістралі – 2:</a:t>
            </a:r>
          </a:p>
          <a:p>
            <a:r>
              <a:rPr lang="uk-UA" sz="1600" dirty="0" smtClean="0"/>
              <a:t>М-03 Київ – Харків – </a:t>
            </a:r>
            <a:r>
              <a:rPr lang="uk-UA" sz="1600" dirty="0" err="1" smtClean="0"/>
              <a:t>Довжанський</a:t>
            </a:r>
            <a:endParaRPr lang="uk-UA" sz="1600" dirty="0" smtClean="0"/>
          </a:p>
          <a:p>
            <a:r>
              <a:rPr lang="uk-UA" sz="1600" dirty="0" smtClean="0"/>
              <a:t>М-04 Знам’янка – Луганськ – </a:t>
            </a:r>
            <a:r>
              <a:rPr lang="uk-UA" sz="1600" dirty="0" err="1" smtClean="0"/>
              <a:t>Ізварине</a:t>
            </a:r>
            <a:endParaRPr lang="uk-UA" sz="1600" dirty="0" smtClean="0"/>
          </a:p>
          <a:p>
            <a:r>
              <a:rPr lang="uk-UA" sz="1600" dirty="0" smtClean="0"/>
              <a:t> </a:t>
            </a:r>
          </a:p>
          <a:p>
            <a:r>
              <a:rPr lang="uk-UA" sz="1600" dirty="0" smtClean="0"/>
              <a:t>Аеропорт Сєвєродонецьк</a:t>
            </a:r>
          </a:p>
          <a:p>
            <a:r>
              <a:rPr lang="uk-UA" sz="1600" dirty="0" smtClean="0"/>
              <a:t> </a:t>
            </a:r>
          </a:p>
          <a:p>
            <a:r>
              <a:rPr lang="uk-UA" sz="1600" dirty="0" smtClean="0"/>
              <a:t>Міжнародні пункти пропуски</a:t>
            </a:r>
          </a:p>
          <a:p>
            <a:r>
              <a:rPr lang="uk-UA" sz="1600" dirty="0" smtClean="0"/>
              <a:t>автомобільні -2</a:t>
            </a:r>
          </a:p>
          <a:p>
            <a:r>
              <a:rPr lang="uk-UA" sz="1600" dirty="0" smtClean="0"/>
              <a:t>залізничні - 1</a:t>
            </a:r>
            <a:endParaRPr lang="uk-UA" sz="1600" dirty="0"/>
          </a:p>
        </p:txBody>
      </p:sp>
      <p:sp>
        <p:nvSpPr>
          <p:cNvPr id="6" name="Содержимое 5"/>
          <p:cNvSpPr>
            <a:spLocks noGrp="1"/>
          </p:cNvSpPr>
          <p:nvPr>
            <p:ph sz="quarter" idx="4"/>
          </p:nvPr>
        </p:nvSpPr>
        <p:spPr>
          <a:xfrm>
            <a:off x="3284984" y="1000100"/>
            <a:ext cx="3573015" cy="8143900"/>
          </a:xfrm>
        </p:spPr>
        <p:txBody>
          <a:bodyPr>
            <a:normAutofit/>
          </a:bodyPr>
          <a:lstStyle/>
          <a:p>
            <a:pPr marL="137160" indent="0">
              <a:buNone/>
            </a:pPr>
            <a:r>
              <a:rPr lang="en-US" b="1" dirty="0"/>
              <a:t>T</a:t>
            </a:r>
            <a:r>
              <a:rPr lang="en-US" b="1" dirty="0" smtClean="0"/>
              <a:t>ransport</a:t>
            </a:r>
          </a:p>
          <a:p>
            <a:pPr marL="179388" indent="0">
              <a:buNone/>
            </a:pPr>
            <a:r>
              <a:rPr lang="uk-UA" sz="1600" dirty="0" err="1" smtClean="0"/>
              <a:t>Luhansk</a:t>
            </a:r>
            <a:r>
              <a:rPr lang="uk-UA" sz="1600" dirty="0" smtClean="0"/>
              <a:t> </a:t>
            </a:r>
            <a:r>
              <a:rPr lang="uk-UA" sz="1600" dirty="0" err="1" smtClean="0"/>
              <a:t>region</a:t>
            </a:r>
            <a:r>
              <a:rPr lang="uk-UA" sz="1600" dirty="0" smtClean="0"/>
              <a:t> </a:t>
            </a:r>
            <a:r>
              <a:rPr lang="uk-UA" sz="1600" dirty="0" err="1" smtClean="0"/>
              <a:t>has</a:t>
            </a:r>
            <a:r>
              <a:rPr lang="uk-UA" sz="1600" dirty="0" smtClean="0"/>
              <a:t> a </a:t>
            </a:r>
            <a:r>
              <a:rPr lang="uk-UA" sz="1600" dirty="0" err="1" smtClean="0"/>
              <a:t>developed</a:t>
            </a:r>
            <a:r>
              <a:rPr lang="uk-UA" sz="1600" dirty="0" smtClean="0"/>
              <a:t> </a:t>
            </a:r>
            <a:r>
              <a:rPr lang="uk-UA" sz="1600" dirty="0" err="1" smtClean="0"/>
              <a:t>transport</a:t>
            </a:r>
            <a:r>
              <a:rPr lang="uk-UA" sz="1600" dirty="0" smtClean="0"/>
              <a:t> </a:t>
            </a:r>
            <a:r>
              <a:rPr lang="uk-UA" sz="1600" dirty="0" err="1" smtClean="0"/>
              <a:t>network</a:t>
            </a:r>
            <a:r>
              <a:rPr lang="uk-UA" sz="1600" dirty="0" smtClean="0"/>
              <a:t>. </a:t>
            </a:r>
            <a:r>
              <a:rPr lang="uk-UA" sz="1600" dirty="0" err="1" smtClean="0"/>
              <a:t>Transport</a:t>
            </a:r>
            <a:r>
              <a:rPr lang="uk-UA" sz="1600" dirty="0" smtClean="0"/>
              <a:t> </a:t>
            </a:r>
            <a:r>
              <a:rPr lang="uk-UA" sz="1600" dirty="0" err="1" smtClean="0"/>
              <a:t>link</a:t>
            </a:r>
            <a:r>
              <a:rPr lang="uk-UA" sz="1600" dirty="0" smtClean="0"/>
              <a:t> </a:t>
            </a:r>
            <a:r>
              <a:rPr lang="uk-UA" sz="1600" dirty="0" err="1" smtClean="0"/>
              <a:t>is</a:t>
            </a:r>
            <a:r>
              <a:rPr lang="uk-UA" sz="1600" dirty="0" smtClean="0"/>
              <a:t> </a:t>
            </a:r>
            <a:r>
              <a:rPr lang="en-US" sz="1600" dirty="0" smtClean="0"/>
              <a:t>an </a:t>
            </a:r>
            <a:r>
              <a:rPr lang="uk-UA" sz="1600" dirty="0" err="1" smtClean="0"/>
              <a:t>essential</a:t>
            </a:r>
            <a:r>
              <a:rPr lang="uk-UA" sz="1600" dirty="0" smtClean="0"/>
              <a:t> </a:t>
            </a:r>
            <a:r>
              <a:rPr lang="uk-UA" sz="1600" dirty="0" err="1" smtClean="0"/>
              <a:t>and</a:t>
            </a:r>
            <a:r>
              <a:rPr lang="uk-UA" sz="1600" dirty="0" smtClean="0"/>
              <a:t> </a:t>
            </a:r>
            <a:r>
              <a:rPr lang="uk-UA" sz="1600" dirty="0" err="1" smtClean="0"/>
              <a:t>integral</a:t>
            </a:r>
            <a:r>
              <a:rPr lang="uk-UA" sz="1600" dirty="0" smtClean="0"/>
              <a:t> </a:t>
            </a:r>
            <a:r>
              <a:rPr lang="uk-UA" sz="1600" dirty="0" err="1" smtClean="0"/>
              <a:t>part</a:t>
            </a:r>
            <a:r>
              <a:rPr lang="uk-UA" sz="1600" dirty="0" smtClean="0"/>
              <a:t> </a:t>
            </a:r>
            <a:r>
              <a:rPr lang="uk-UA" sz="1600" dirty="0" err="1" smtClean="0"/>
              <a:t>of</a:t>
            </a:r>
            <a:r>
              <a:rPr lang="uk-UA" sz="1600" dirty="0" smtClean="0"/>
              <a:t> </a:t>
            </a:r>
            <a:r>
              <a:rPr lang="uk-UA" sz="1600" dirty="0" err="1" smtClean="0"/>
              <a:t>economical</a:t>
            </a:r>
            <a:r>
              <a:rPr lang="uk-UA" sz="1600" dirty="0" smtClean="0"/>
              <a:t> </a:t>
            </a:r>
            <a:r>
              <a:rPr lang="uk-UA" sz="1600" dirty="0" err="1" smtClean="0"/>
              <a:t>complex</a:t>
            </a:r>
            <a:r>
              <a:rPr lang="uk-UA" sz="1600" dirty="0" smtClean="0"/>
              <a:t> </a:t>
            </a:r>
            <a:r>
              <a:rPr lang="uk-UA" sz="1600" dirty="0" err="1" smtClean="0"/>
              <a:t>of</a:t>
            </a:r>
            <a:r>
              <a:rPr lang="uk-UA" sz="1600" dirty="0" smtClean="0"/>
              <a:t> </a:t>
            </a:r>
            <a:r>
              <a:rPr lang="uk-UA" sz="1600" dirty="0" err="1" smtClean="0"/>
              <a:t>region</a:t>
            </a:r>
            <a:r>
              <a:rPr lang="uk-UA" sz="1600" dirty="0" smtClean="0"/>
              <a:t>, </a:t>
            </a:r>
            <a:r>
              <a:rPr lang="uk-UA" sz="1600" dirty="0" err="1" smtClean="0"/>
              <a:t>it</a:t>
            </a:r>
            <a:r>
              <a:rPr lang="uk-UA" sz="1600" dirty="0" smtClean="0"/>
              <a:t> </a:t>
            </a:r>
            <a:r>
              <a:rPr lang="uk-UA" sz="1600" dirty="0" err="1" smtClean="0"/>
              <a:t>provides</a:t>
            </a:r>
            <a:r>
              <a:rPr lang="uk-UA" sz="1600" dirty="0" smtClean="0"/>
              <a:t> </a:t>
            </a:r>
            <a:r>
              <a:rPr lang="uk-UA" sz="1600" dirty="0" err="1" smtClean="0"/>
              <a:t>functioning</a:t>
            </a:r>
            <a:r>
              <a:rPr lang="uk-UA" sz="1600" dirty="0" smtClean="0"/>
              <a:t> </a:t>
            </a:r>
            <a:r>
              <a:rPr lang="uk-UA" sz="1600" dirty="0" err="1" smtClean="0"/>
              <a:t>and</a:t>
            </a:r>
            <a:r>
              <a:rPr lang="uk-UA" sz="1600" dirty="0" smtClean="0"/>
              <a:t> </a:t>
            </a:r>
            <a:r>
              <a:rPr lang="uk-UA" sz="1600" dirty="0" err="1" smtClean="0"/>
              <a:t>technical</a:t>
            </a:r>
            <a:r>
              <a:rPr lang="uk-UA" sz="1600" dirty="0" smtClean="0"/>
              <a:t> </a:t>
            </a:r>
            <a:r>
              <a:rPr lang="uk-UA" sz="1600" dirty="0" err="1" smtClean="0"/>
              <a:t>processes</a:t>
            </a:r>
            <a:r>
              <a:rPr lang="uk-UA" sz="1600" dirty="0" smtClean="0"/>
              <a:t> in </a:t>
            </a:r>
            <a:r>
              <a:rPr lang="uk-UA" sz="1600" dirty="0" err="1" smtClean="0"/>
              <a:t>almost</a:t>
            </a:r>
            <a:r>
              <a:rPr lang="uk-UA" sz="1600" dirty="0" smtClean="0"/>
              <a:t> </a:t>
            </a:r>
            <a:r>
              <a:rPr lang="uk-UA" sz="1600" dirty="0" err="1" smtClean="0"/>
              <a:t>all</a:t>
            </a:r>
            <a:r>
              <a:rPr lang="uk-UA" sz="1600" dirty="0" smtClean="0"/>
              <a:t> </a:t>
            </a:r>
            <a:r>
              <a:rPr lang="uk-UA" sz="1600" dirty="0" err="1" smtClean="0"/>
              <a:t>basic</a:t>
            </a:r>
            <a:r>
              <a:rPr lang="uk-UA" sz="1600" dirty="0" smtClean="0"/>
              <a:t> </a:t>
            </a:r>
            <a:r>
              <a:rPr lang="uk-UA" sz="1600" dirty="0" err="1" smtClean="0"/>
              <a:t>industries</a:t>
            </a:r>
            <a:r>
              <a:rPr lang="uk-UA" sz="1600" dirty="0" smtClean="0"/>
              <a:t>, </a:t>
            </a:r>
            <a:r>
              <a:rPr lang="uk-UA" sz="1600" dirty="0" err="1" smtClean="0"/>
              <a:t>logistics</a:t>
            </a:r>
            <a:r>
              <a:rPr lang="uk-UA" sz="1600" dirty="0" smtClean="0"/>
              <a:t>, </a:t>
            </a:r>
            <a:r>
              <a:rPr lang="uk-UA" sz="1600" dirty="0" err="1" smtClean="0"/>
              <a:t>and</a:t>
            </a:r>
            <a:r>
              <a:rPr lang="uk-UA" sz="1600" dirty="0" smtClean="0"/>
              <a:t> </a:t>
            </a:r>
            <a:r>
              <a:rPr lang="uk-UA" sz="1600" dirty="0" err="1" smtClean="0"/>
              <a:t>has</a:t>
            </a:r>
            <a:r>
              <a:rPr lang="uk-UA" sz="1600" dirty="0" smtClean="0"/>
              <a:t> a </a:t>
            </a:r>
            <a:r>
              <a:rPr lang="uk-UA" sz="1600" dirty="0" err="1" smtClean="0"/>
              <a:t>social</a:t>
            </a:r>
            <a:r>
              <a:rPr lang="uk-UA" sz="1600" dirty="0" smtClean="0"/>
              <a:t> </a:t>
            </a:r>
            <a:r>
              <a:rPr lang="uk-UA" sz="1600" dirty="0" err="1" smtClean="0"/>
              <a:t>significance</a:t>
            </a:r>
            <a:r>
              <a:rPr lang="uk-UA" sz="1600" dirty="0" smtClean="0"/>
              <a:t>.</a:t>
            </a:r>
          </a:p>
          <a:p>
            <a:endParaRPr lang="en-US" sz="1600" dirty="0" smtClean="0"/>
          </a:p>
          <a:p>
            <a:pPr marL="137160" indent="0">
              <a:buNone/>
            </a:pPr>
            <a:endParaRPr lang="en-US" sz="1600" dirty="0" smtClean="0"/>
          </a:p>
          <a:p>
            <a:pPr>
              <a:buNone/>
            </a:pPr>
            <a:r>
              <a:rPr lang="uk-UA" sz="1600" dirty="0" err="1" smtClean="0"/>
              <a:t>International</a:t>
            </a:r>
            <a:r>
              <a:rPr lang="uk-UA" sz="1600" dirty="0" smtClean="0"/>
              <a:t> </a:t>
            </a:r>
            <a:r>
              <a:rPr lang="uk-UA" sz="1600" dirty="0" err="1" smtClean="0"/>
              <a:t>highways</a:t>
            </a:r>
            <a:r>
              <a:rPr lang="uk-UA" sz="1600" dirty="0" smtClean="0"/>
              <a:t> - 2:</a:t>
            </a:r>
          </a:p>
          <a:p>
            <a:pPr>
              <a:buNone/>
            </a:pPr>
            <a:r>
              <a:rPr lang="uk-UA" sz="1600" dirty="0" smtClean="0"/>
              <a:t>M-03 </a:t>
            </a:r>
            <a:r>
              <a:rPr lang="uk-UA" sz="1600" dirty="0" err="1" smtClean="0"/>
              <a:t>Kyiv</a:t>
            </a:r>
            <a:r>
              <a:rPr lang="uk-UA" sz="1600" dirty="0" smtClean="0"/>
              <a:t> - </a:t>
            </a:r>
            <a:r>
              <a:rPr lang="uk-UA" sz="1600" dirty="0" err="1" smtClean="0"/>
              <a:t>Kharkiv</a:t>
            </a:r>
            <a:r>
              <a:rPr lang="uk-UA" sz="1600" dirty="0" smtClean="0"/>
              <a:t> - </a:t>
            </a:r>
            <a:r>
              <a:rPr lang="uk-UA" sz="1600" dirty="0" err="1" smtClean="0"/>
              <a:t>Dovzhansk</a:t>
            </a:r>
            <a:r>
              <a:rPr lang="en-US" sz="1600" dirty="0" smtClean="0"/>
              <a:t>y</a:t>
            </a:r>
            <a:r>
              <a:rPr lang="uk-UA" sz="1600" dirty="0" smtClean="0"/>
              <a:t>i</a:t>
            </a:r>
          </a:p>
          <a:p>
            <a:pPr>
              <a:buNone/>
            </a:pPr>
            <a:r>
              <a:rPr lang="uk-UA" sz="1600" dirty="0" smtClean="0"/>
              <a:t>M-04 </a:t>
            </a:r>
            <a:r>
              <a:rPr lang="uk-UA" sz="1600" dirty="0" err="1" smtClean="0"/>
              <a:t>Znamianka</a:t>
            </a:r>
            <a:r>
              <a:rPr lang="uk-UA" sz="1600" dirty="0" smtClean="0"/>
              <a:t> - </a:t>
            </a:r>
            <a:r>
              <a:rPr lang="uk-UA" sz="1600" dirty="0" err="1" smtClean="0"/>
              <a:t>Luhansk</a:t>
            </a:r>
            <a:r>
              <a:rPr lang="uk-UA" sz="1600" dirty="0" smtClean="0"/>
              <a:t> -</a:t>
            </a:r>
          </a:p>
          <a:p>
            <a:pPr>
              <a:buNone/>
            </a:pPr>
            <a:r>
              <a:rPr lang="uk-UA" sz="1600" dirty="0" err="1" smtClean="0"/>
              <a:t>Izvaryne</a:t>
            </a:r>
            <a:endParaRPr lang="uk-UA" sz="1600" dirty="0" smtClean="0"/>
          </a:p>
          <a:p>
            <a:endParaRPr lang="en-US" sz="1600" dirty="0" smtClean="0"/>
          </a:p>
          <a:p>
            <a:pPr marL="137160" indent="0">
              <a:buNone/>
            </a:pPr>
            <a:r>
              <a:rPr lang="en-US" sz="1600" dirty="0" smtClean="0"/>
              <a:t>Airport </a:t>
            </a:r>
            <a:r>
              <a:rPr lang="en-US" sz="1600" dirty="0" err="1" smtClean="0"/>
              <a:t>Severodonetsk</a:t>
            </a:r>
            <a:endParaRPr lang="en-US" sz="1600" dirty="0" smtClean="0"/>
          </a:p>
          <a:p>
            <a:endParaRPr lang="en-US" sz="1600" dirty="0" smtClean="0"/>
          </a:p>
          <a:p>
            <a:pPr>
              <a:buNone/>
            </a:pPr>
            <a:r>
              <a:rPr lang="uk-UA" sz="1600" dirty="0" err="1" smtClean="0"/>
              <a:t>International</a:t>
            </a:r>
            <a:r>
              <a:rPr lang="uk-UA" sz="1600" dirty="0" smtClean="0"/>
              <a:t> </a:t>
            </a:r>
            <a:r>
              <a:rPr lang="uk-UA" sz="1600" dirty="0" err="1" smtClean="0"/>
              <a:t>checkpoints</a:t>
            </a:r>
            <a:endParaRPr lang="uk-UA" sz="1600" dirty="0" smtClean="0"/>
          </a:p>
          <a:p>
            <a:pPr>
              <a:buNone/>
            </a:pPr>
            <a:r>
              <a:rPr lang="uk-UA" sz="1600" dirty="0" err="1" smtClean="0"/>
              <a:t>automobile</a:t>
            </a:r>
            <a:r>
              <a:rPr lang="uk-UA" sz="1600" dirty="0" smtClean="0"/>
              <a:t> -2</a:t>
            </a:r>
          </a:p>
          <a:p>
            <a:pPr>
              <a:buNone/>
            </a:pPr>
            <a:r>
              <a:rPr lang="uk-UA" sz="1600" dirty="0" err="1" smtClean="0"/>
              <a:t>railway</a:t>
            </a:r>
            <a:r>
              <a:rPr lang="uk-UA" sz="1600" dirty="0" smtClean="0"/>
              <a:t> - 1</a:t>
            </a:r>
            <a:endParaRPr lang="uk-UA" sz="1600" dirty="0"/>
          </a:p>
        </p:txBody>
      </p:sp>
      <p:sp>
        <p:nvSpPr>
          <p:cNvPr id="7" name="Номер слайда 6"/>
          <p:cNvSpPr>
            <a:spLocks noGrp="1"/>
          </p:cNvSpPr>
          <p:nvPr>
            <p:ph type="sldNum" sz="quarter" idx="12"/>
          </p:nvPr>
        </p:nvSpPr>
        <p:spPr/>
        <p:txBody>
          <a:bodyPr/>
          <a:lstStyle/>
          <a:p>
            <a:fld id="{02DDA13B-1F5D-406F-BCEB-6C5237BE0993}" type="slidenum">
              <a:rPr lang="uk-UA" smtClean="0"/>
              <a:pPr/>
              <a:t>24</a:t>
            </a:fld>
            <a:endParaRPr lang="uk-U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707471"/>
          </a:xfrm>
        </p:spPr>
        <p:txBody>
          <a:bodyPr>
            <a:noAutofit/>
          </a:bodyPr>
          <a:lstStyle/>
          <a:p>
            <a:r>
              <a:rPr lang="en-US" sz="2400" dirty="0" smtClean="0">
                <a:solidFill>
                  <a:schemeClr val="tx1"/>
                </a:solidFill>
                <a:latin typeface="+mn-lt"/>
                <a:ea typeface="+mn-ea"/>
                <a:cs typeface="+mn-cs"/>
              </a:rPr>
              <a:t/>
            </a:r>
            <a:br>
              <a:rPr lang="en-US" sz="2400" dirty="0" smtClean="0">
                <a:solidFill>
                  <a:schemeClr val="tx1"/>
                </a:solidFill>
                <a:latin typeface="+mn-lt"/>
                <a:ea typeface="+mn-ea"/>
                <a:cs typeface="+mn-cs"/>
              </a:rPr>
            </a:br>
            <a:r>
              <a:rPr lang="uk-UA" sz="2400" u="sng" dirty="0" smtClean="0">
                <a:solidFill>
                  <a:schemeClr val="tx1"/>
                </a:solidFill>
                <a:latin typeface="+mn-lt"/>
                <a:ea typeface="+mn-ea"/>
                <a:cs typeface="+mn-cs"/>
              </a:rPr>
              <a:t>Ознайомлення </a:t>
            </a:r>
            <a:r>
              <a:rPr lang="uk-UA" sz="2400" u="sng" dirty="0">
                <a:solidFill>
                  <a:schemeClr val="tx1"/>
                </a:solidFill>
                <a:latin typeface="+mn-lt"/>
                <a:ea typeface="+mn-ea"/>
                <a:cs typeface="+mn-cs"/>
              </a:rPr>
              <a:t>з Луганською областю</a:t>
            </a:r>
            <a:br>
              <a:rPr lang="uk-UA" sz="2400" u="sng" dirty="0">
                <a:solidFill>
                  <a:schemeClr val="tx1"/>
                </a:solidFill>
                <a:latin typeface="+mn-lt"/>
                <a:ea typeface="+mn-ea"/>
                <a:cs typeface="+mn-cs"/>
              </a:rPr>
            </a:b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Exposure</a:t>
            </a: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to</a:t>
            </a: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Luhansk</a:t>
            </a:r>
            <a:r>
              <a:rPr lang="uk-UA" sz="2400" u="sng" dirty="0">
                <a:solidFill>
                  <a:schemeClr val="tx1"/>
                </a:solidFill>
                <a:latin typeface="+mn-lt"/>
                <a:ea typeface="+mn-ea"/>
                <a:cs typeface="+mn-cs"/>
              </a:rPr>
              <a:t> </a:t>
            </a:r>
            <a:r>
              <a:rPr lang="uk-UA" sz="2400" u="sng" dirty="0" err="1">
                <a:solidFill>
                  <a:schemeClr val="tx1"/>
                </a:solidFill>
                <a:latin typeface="+mn-lt"/>
                <a:ea typeface="+mn-ea"/>
                <a:cs typeface="+mn-cs"/>
              </a:rPr>
              <a:t>region</a:t>
            </a:r>
            <a:r>
              <a:rPr lang="uk-UA" sz="2400" dirty="0">
                <a:solidFill>
                  <a:schemeClr val="tx1"/>
                </a:solidFill>
                <a:latin typeface="+mn-lt"/>
                <a:ea typeface="+mn-ea"/>
                <a:cs typeface="+mn-cs"/>
              </a:rPr>
              <a:t/>
            </a:r>
            <a:br>
              <a:rPr lang="uk-UA" sz="2400" dirty="0">
                <a:solidFill>
                  <a:schemeClr val="tx1"/>
                </a:solidFill>
                <a:latin typeface="+mn-lt"/>
                <a:ea typeface="+mn-ea"/>
                <a:cs typeface="+mn-cs"/>
              </a:rPr>
            </a:br>
            <a:endParaRPr lang="ru-RU" sz="2400" dirty="0">
              <a:solidFill>
                <a:schemeClr val="tx1"/>
              </a:solidFill>
              <a:latin typeface="+mn-lt"/>
              <a:ea typeface="+mn-ea"/>
              <a:cs typeface="+mn-cs"/>
            </a:endParaRPr>
          </a:p>
        </p:txBody>
      </p:sp>
      <p:sp>
        <p:nvSpPr>
          <p:cNvPr id="5" name="Содержимое 4"/>
          <p:cNvSpPr>
            <a:spLocks noGrp="1"/>
          </p:cNvSpPr>
          <p:nvPr>
            <p:ph sz="quarter" idx="2"/>
          </p:nvPr>
        </p:nvSpPr>
        <p:spPr>
          <a:xfrm>
            <a:off x="-500090" y="1071538"/>
            <a:ext cx="4073106" cy="7715303"/>
          </a:xfrm>
        </p:spPr>
        <p:txBody>
          <a:bodyPr>
            <a:noAutofit/>
          </a:bodyPr>
          <a:lstStyle/>
          <a:p>
            <a:r>
              <a:rPr lang="uk-UA" sz="1500" b="1" dirty="0" smtClean="0"/>
              <a:t>Спорт</a:t>
            </a:r>
            <a:endParaRPr lang="uk-UA" sz="1500" dirty="0" smtClean="0"/>
          </a:p>
          <a:p>
            <a:r>
              <a:rPr lang="uk-UA" sz="1400" dirty="0" smtClean="0"/>
              <a:t>На території Луганської області існує </a:t>
            </a:r>
            <a:r>
              <a:rPr lang="uk-UA" sz="1400" b="1" dirty="0" smtClean="0"/>
              <a:t>1</a:t>
            </a:r>
            <a:r>
              <a:rPr lang="en-US" sz="1400" b="1" dirty="0" smtClean="0"/>
              <a:t>824</a:t>
            </a:r>
            <a:r>
              <a:rPr lang="uk-UA" sz="1400" b="1" dirty="0" smtClean="0"/>
              <a:t> </a:t>
            </a:r>
            <a:r>
              <a:rPr lang="uk-UA" sz="1400" dirty="0" err="1" smtClean="0"/>
              <a:t>спортивн</a:t>
            </a:r>
            <a:r>
              <a:rPr lang="ru-RU" sz="1400" dirty="0" err="1" smtClean="0"/>
              <a:t>і</a:t>
            </a:r>
            <a:r>
              <a:rPr lang="uk-UA" sz="1400" dirty="0" smtClean="0"/>
              <a:t> об'єкти: 23 стадіони з трибунами на 1500 місць, 1076 спортивних майданчиків, 8 плавальних басейнів, 370 спортзалів, площею не менше 162 м</a:t>
            </a:r>
            <a:r>
              <a:rPr lang="uk-UA" sz="1400" baseline="30000" dirty="0" smtClean="0"/>
              <a:t>2</a:t>
            </a:r>
            <a:r>
              <a:rPr lang="uk-UA" sz="1400" dirty="0" smtClean="0"/>
              <a:t> , 36 площадок з тренажерним обладнанням, 310 приміщень для фізкультурно-оздоровчих занять та 1 кінноспортивна база.</a:t>
            </a:r>
          </a:p>
          <a:p>
            <a:pPr marL="137160" indent="0">
              <a:buNone/>
            </a:pPr>
            <a:endParaRPr lang="uk-UA" sz="1400" dirty="0" smtClean="0"/>
          </a:p>
          <a:p>
            <a:pPr>
              <a:lnSpc>
                <a:spcPct val="80000"/>
              </a:lnSpc>
            </a:pPr>
            <a:r>
              <a:rPr lang="uk-UA" sz="1400" b="1" dirty="0" smtClean="0"/>
              <a:t>Культура</a:t>
            </a:r>
          </a:p>
          <a:p>
            <a:pPr>
              <a:lnSpc>
                <a:spcPct val="80000"/>
              </a:lnSpc>
            </a:pPr>
            <a:r>
              <a:rPr lang="uk-UA" sz="1400" dirty="0" smtClean="0"/>
              <a:t>На території, підконтрольній українській владі, культурне обслуговування населення області здійснює 680 закладів культури і мистецтв, серед яких: 8 обласних комунальних закладів, а саме: </a:t>
            </a:r>
          </a:p>
          <a:p>
            <a:pPr>
              <a:lnSpc>
                <a:spcPct val="80000"/>
              </a:lnSpc>
            </a:pPr>
            <a:r>
              <a:rPr lang="uk-UA" sz="1400" dirty="0" smtClean="0"/>
              <a:t>Комунальна установа «Луганський обласний Центр навчально-методичної роботи, культурних ініціатив і кіномистецтва»,  Луганський обласний центр народної творчості, Луганський обласний академічний український музично-драматичний театр,  Луганська обласна філармонія, Комунальний заклад «</a:t>
            </a:r>
            <a:r>
              <a:rPr lang="uk-UA" sz="1400" dirty="0" err="1" smtClean="0"/>
              <a:t>Сєвєродонецьке</a:t>
            </a:r>
            <a:r>
              <a:rPr lang="uk-UA" sz="1400" dirty="0" smtClean="0"/>
              <a:t> обласне музичне училище ім. С.С.Прокоф’єва», Луганський обласний краєзнавчий музей, Луганська обласна універсальна наукова бібліотека ім. О.М.Горького, Луганський обласний Козачий кінний театр; </a:t>
            </a:r>
          </a:p>
          <a:p>
            <a:pPr>
              <a:lnSpc>
                <a:spcPct val="80000"/>
              </a:lnSpc>
            </a:pPr>
            <a:r>
              <a:rPr lang="uk-UA" sz="1400" dirty="0" smtClean="0"/>
              <a:t> 338 публічних бібліотек, 297 клубних установ, 29 шкіл естетичного виховання (2 − художні, 8 − музичних, 19 − шкіл мистецтв (у тому числі 3 філії)), 1 вищий навчальний заклад культури, 10 музеїв та 3 їх відділи.</a:t>
            </a:r>
            <a:endParaRPr lang="uk-UA" sz="1400" dirty="0"/>
          </a:p>
        </p:txBody>
      </p:sp>
      <p:sp>
        <p:nvSpPr>
          <p:cNvPr id="6" name="Содержимое 5"/>
          <p:cNvSpPr>
            <a:spLocks noGrp="1"/>
          </p:cNvSpPr>
          <p:nvPr>
            <p:ph sz="quarter" idx="4"/>
          </p:nvPr>
        </p:nvSpPr>
        <p:spPr>
          <a:xfrm>
            <a:off x="3501007" y="1071538"/>
            <a:ext cx="3014093" cy="7715303"/>
          </a:xfrm>
        </p:spPr>
        <p:txBody>
          <a:bodyPr>
            <a:normAutofit fontScale="92500" lnSpcReduction="10000"/>
          </a:bodyPr>
          <a:lstStyle/>
          <a:p>
            <a:pPr marL="137160" indent="0">
              <a:buNone/>
            </a:pPr>
            <a:r>
              <a:rPr lang="en-US" sz="1500" b="1" dirty="0" smtClean="0">
                <a:latin typeface="Times New Roman" panose="02020603050405020304" pitchFamily="18" charset="0"/>
                <a:cs typeface="Times New Roman" panose="02020603050405020304" pitchFamily="18" charset="0"/>
              </a:rPr>
              <a:t>Sport</a:t>
            </a:r>
          </a:p>
          <a:p>
            <a:pPr marL="84138" indent="0">
              <a:buNone/>
            </a:pPr>
            <a:r>
              <a:rPr lang="uk-UA" sz="1500" dirty="0" err="1" smtClean="0">
                <a:latin typeface="Times New Roman" panose="02020603050405020304" pitchFamily="18" charset="0"/>
                <a:cs typeface="Times New Roman" panose="02020603050405020304" pitchFamily="18" charset="0"/>
              </a:rPr>
              <a:t>There</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are</a:t>
            </a:r>
            <a:r>
              <a:rPr lang="uk-UA" sz="1500" dirty="0" smtClean="0">
                <a:latin typeface="Times New Roman" panose="02020603050405020304" pitchFamily="18" charset="0"/>
                <a:cs typeface="Times New Roman" panose="02020603050405020304" pitchFamily="18" charset="0"/>
              </a:rPr>
              <a:t> 1824 </a:t>
            </a:r>
            <a:r>
              <a:rPr lang="uk-UA" sz="1500" dirty="0" err="1" smtClean="0">
                <a:latin typeface="Times New Roman" panose="02020603050405020304" pitchFamily="18" charset="0"/>
                <a:cs typeface="Times New Roman" panose="02020603050405020304" pitchFamily="18" charset="0"/>
              </a:rPr>
              <a:t>sports</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facilities</a:t>
            </a:r>
            <a:r>
              <a:rPr lang="uk-UA" sz="1500" dirty="0" smtClean="0">
                <a:latin typeface="Times New Roman" panose="02020603050405020304" pitchFamily="18" charset="0"/>
                <a:cs typeface="Times New Roman" panose="02020603050405020304" pitchFamily="18" charset="0"/>
              </a:rPr>
              <a:t> in </a:t>
            </a:r>
            <a:r>
              <a:rPr lang="uk-UA" sz="1500" dirty="0" err="1" smtClean="0">
                <a:latin typeface="Times New Roman" panose="02020603050405020304" pitchFamily="18" charset="0"/>
                <a:cs typeface="Times New Roman" panose="02020603050405020304" pitchFamily="18" charset="0"/>
              </a:rPr>
              <a:t>Luhansk</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region</a:t>
            </a:r>
            <a:r>
              <a:rPr lang="uk-UA" sz="1500" dirty="0" smtClean="0">
                <a:latin typeface="Times New Roman" panose="02020603050405020304" pitchFamily="18" charset="0"/>
                <a:cs typeface="Times New Roman" panose="02020603050405020304" pitchFamily="18" charset="0"/>
              </a:rPr>
              <a:t>: 23 </a:t>
            </a:r>
            <a:r>
              <a:rPr lang="uk-UA" sz="1500" dirty="0" err="1" smtClean="0">
                <a:latin typeface="Times New Roman" panose="02020603050405020304" pitchFamily="18" charset="0"/>
                <a:cs typeface="Times New Roman" panose="02020603050405020304" pitchFamily="18" charset="0"/>
              </a:rPr>
              <a:t>stadiums</a:t>
            </a:r>
            <a:r>
              <a:rPr lang="en-US" sz="1500" dirty="0" smtClean="0">
                <a:latin typeface="Times New Roman" panose="02020603050405020304" pitchFamily="18" charset="0"/>
                <a:cs typeface="Times New Roman" panose="02020603050405020304" pitchFamily="18" charset="0"/>
              </a:rPr>
              <a:t> with stands for 1500 places</a:t>
            </a:r>
            <a:r>
              <a:rPr lang="uk-UA" sz="1500" dirty="0" smtClean="0">
                <a:latin typeface="Times New Roman" panose="02020603050405020304" pitchFamily="18" charset="0"/>
                <a:cs typeface="Times New Roman" panose="02020603050405020304" pitchFamily="18" charset="0"/>
              </a:rPr>
              <a:t>,</a:t>
            </a:r>
          </a:p>
          <a:p>
            <a:pPr marL="84138" indent="0">
              <a:buNone/>
            </a:pPr>
            <a:r>
              <a:rPr lang="uk-UA" sz="1500" dirty="0" smtClean="0">
                <a:latin typeface="Times New Roman" panose="02020603050405020304" pitchFamily="18" charset="0"/>
                <a:cs typeface="Times New Roman" panose="02020603050405020304" pitchFamily="18" charset="0"/>
              </a:rPr>
              <a:t>1076 </a:t>
            </a:r>
            <a:r>
              <a:rPr lang="en-US" sz="1500" dirty="0" smtClean="0">
                <a:latin typeface="Times New Roman" panose="02020603050405020304" pitchFamily="18" charset="0"/>
                <a:cs typeface="Times New Roman" panose="02020603050405020304" pitchFamily="18" charset="0"/>
              </a:rPr>
              <a:t>playgrounds, 8 swimming pools, 370 gyms with the total area not less than 162 sq. m, 36 playgrounds with training equipment, 310 </a:t>
            </a:r>
            <a:r>
              <a:rPr lang="uk-UA" sz="1500" dirty="0" err="1" smtClean="0">
                <a:latin typeface="Times New Roman" panose="02020603050405020304" pitchFamily="18" charset="0"/>
                <a:cs typeface="Times New Roman" panose="02020603050405020304" pitchFamily="18" charset="0"/>
              </a:rPr>
              <a:t>facilities</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for</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health</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and</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fitness</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classes</a:t>
            </a:r>
            <a:r>
              <a:rPr lang="uk-UA" sz="1500" dirty="0" smtClean="0">
                <a:latin typeface="Times New Roman" panose="02020603050405020304" pitchFamily="18" charset="0"/>
                <a:cs typeface="Times New Roman" panose="02020603050405020304" pitchFamily="18" charset="0"/>
              </a:rPr>
              <a:t>, 1 </a:t>
            </a:r>
            <a:r>
              <a:rPr lang="uk-UA" sz="1500" dirty="0" err="1" smtClean="0">
                <a:latin typeface="Times New Roman" panose="02020603050405020304" pitchFamily="18" charset="0"/>
                <a:cs typeface="Times New Roman" panose="02020603050405020304" pitchFamily="18" charset="0"/>
              </a:rPr>
              <a:t>equestrian</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centre</a:t>
            </a: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p>
          <a:p>
            <a:pPr marL="137160" indent="0">
              <a:buNone/>
            </a:pPr>
            <a:endParaRPr lang="ru-RU" sz="1500" b="1" dirty="0" smtClean="0">
              <a:latin typeface="Times New Roman" panose="02020603050405020304" pitchFamily="18" charset="0"/>
              <a:cs typeface="Times New Roman" panose="02020603050405020304" pitchFamily="18" charset="0"/>
            </a:endParaRPr>
          </a:p>
          <a:p>
            <a:pPr marL="137160" indent="0">
              <a:buNone/>
            </a:pPr>
            <a:r>
              <a:rPr lang="en-US" sz="1500" b="1" dirty="0" smtClean="0">
                <a:latin typeface="Times New Roman" panose="02020603050405020304" pitchFamily="18" charset="0"/>
                <a:cs typeface="Times New Roman" panose="02020603050405020304" pitchFamily="18" charset="0"/>
              </a:rPr>
              <a:t>Culture</a:t>
            </a:r>
          </a:p>
          <a:p>
            <a:pPr marL="85725" indent="50800">
              <a:buNone/>
            </a:pPr>
            <a:r>
              <a:rPr lang="en-US" sz="1500" dirty="0" smtClean="0">
                <a:latin typeface="Times New Roman" panose="02020603050405020304" pitchFamily="18" charset="0"/>
                <a:cs typeface="Times New Roman" panose="02020603050405020304" pitchFamily="18" charset="0"/>
              </a:rPr>
              <a:t>680 cultural and artistic institutions </a:t>
            </a:r>
            <a:r>
              <a:rPr lang="uk-UA"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realize cultural public service of region o</a:t>
            </a:r>
            <a:r>
              <a:rPr lang="uk-UA" sz="1500" dirty="0" smtClean="0">
                <a:latin typeface="Times New Roman" panose="02020603050405020304" pitchFamily="18" charset="0"/>
                <a:cs typeface="Times New Roman" panose="02020603050405020304" pitchFamily="18" charset="0"/>
              </a:rPr>
              <a:t>n </a:t>
            </a:r>
            <a:r>
              <a:rPr lang="uk-UA" sz="1500" dirty="0" err="1" smtClean="0">
                <a:latin typeface="Times New Roman" panose="02020603050405020304" pitchFamily="18" charset="0"/>
                <a:cs typeface="Times New Roman" panose="02020603050405020304" pitchFamily="18" charset="0"/>
              </a:rPr>
              <a:t>the</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territory</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controlled</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by</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Ukrainian</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authorit</a:t>
            </a:r>
            <a:r>
              <a:rPr lang="en-US" sz="1500" dirty="0" err="1" smtClean="0">
                <a:latin typeface="Times New Roman" panose="02020603050405020304" pitchFamily="18" charset="0"/>
                <a:cs typeface="Times New Roman" panose="02020603050405020304" pitchFamily="18" charset="0"/>
              </a:rPr>
              <a:t>ies</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imncluding</a:t>
            </a:r>
            <a:r>
              <a:rPr lang="en-US" sz="1500" dirty="0" smtClean="0">
                <a:latin typeface="Times New Roman" panose="02020603050405020304" pitchFamily="18" charset="0"/>
                <a:cs typeface="Times New Roman" panose="02020603050405020304" pitchFamily="18" charset="0"/>
              </a:rPr>
              <a:t> 8 regional public institutions, such as: Public institution “Luhansk regional Centre of teaching and guiding, cultural initiatives and film art”, Luhansk regional center of folk art, Luhansk regional </a:t>
            </a:r>
            <a:r>
              <a:rPr lang="en-US" sz="1500" dirty="0" err="1" smtClean="0">
                <a:latin typeface="Times New Roman" panose="02020603050405020304" pitchFamily="18" charset="0"/>
                <a:cs typeface="Times New Roman" panose="02020603050405020304" pitchFamily="18" charset="0"/>
              </a:rPr>
              <a:t>academical</a:t>
            </a:r>
            <a:r>
              <a:rPr lang="en-US" sz="1500" dirty="0" smtClean="0">
                <a:latin typeface="Times New Roman" panose="02020603050405020304" pitchFamily="18" charset="0"/>
                <a:cs typeface="Times New Roman" panose="02020603050405020304" pitchFamily="18" charset="0"/>
              </a:rPr>
              <a:t> Ukrainian musical legitimate theatre, Luhansk regional philharmonic, public institution “</a:t>
            </a:r>
            <a:r>
              <a:rPr lang="en-US" sz="1500" dirty="0" err="1" smtClean="0">
                <a:latin typeface="Times New Roman" panose="02020603050405020304" pitchFamily="18" charset="0"/>
                <a:cs typeface="Times New Roman" panose="02020603050405020304" pitchFamily="18" charset="0"/>
              </a:rPr>
              <a:t>Severodonetsk</a:t>
            </a:r>
            <a:r>
              <a:rPr lang="en-US" sz="1500" dirty="0" smtClean="0">
                <a:latin typeface="Times New Roman" panose="02020603050405020304" pitchFamily="18" charset="0"/>
                <a:cs typeface="Times New Roman" panose="02020603050405020304" pitchFamily="18" charset="0"/>
              </a:rPr>
              <a:t> regional musical school named after S.S. Prokofiev”, Luhansk regional local history museum, Luhansk regional universal research library named after O.M. </a:t>
            </a:r>
            <a:r>
              <a:rPr lang="en-US" sz="1500" dirty="0" err="1" smtClean="0">
                <a:latin typeface="Times New Roman" panose="02020603050405020304" pitchFamily="18" charset="0"/>
                <a:cs typeface="Times New Roman" panose="02020603050405020304" pitchFamily="18" charset="0"/>
              </a:rPr>
              <a:t>Horkyi</a:t>
            </a:r>
            <a:r>
              <a:rPr lang="en-US" sz="1500" dirty="0" smtClean="0">
                <a:latin typeface="Times New Roman" panose="02020603050405020304" pitchFamily="18" charset="0"/>
                <a:cs typeface="Times New Roman" panose="02020603050405020304" pitchFamily="18" charset="0"/>
              </a:rPr>
              <a:t>, Luhansk regional </a:t>
            </a:r>
            <a:r>
              <a:rPr lang="en-US" sz="1500" dirty="0" err="1" smtClean="0">
                <a:latin typeface="Times New Roman" panose="02020603050405020304" pitchFamily="18" charset="0"/>
                <a:cs typeface="Times New Roman" panose="02020603050405020304" pitchFamily="18" charset="0"/>
              </a:rPr>
              <a:t>Kozak</a:t>
            </a:r>
            <a:r>
              <a:rPr lang="en-US" sz="1500" dirty="0" smtClean="0">
                <a:latin typeface="Times New Roman" panose="02020603050405020304" pitchFamily="18" charset="0"/>
                <a:cs typeface="Times New Roman" panose="02020603050405020304" pitchFamily="18" charset="0"/>
              </a:rPr>
              <a:t> horse theatre: </a:t>
            </a:r>
            <a:r>
              <a:rPr lang="uk-UA" sz="1500" dirty="0" smtClean="0">
                <a:latin typeface="Times New Roman" panose="02020603050405020304" pitchFamily="18" charset="0"/>
                <a:cs typeface="Times New Roman" panose="02020603050405020304" pitchFamily="18" charset="0"/>
              </a:rPr>
              <a:t>338 </a:t>
            </a:r>
            <a:r>
              <a:rPr lang="uk-UA" sz="1500" dirty="0" err="1" smtClean="0">
                <a:latin typeface="Times New Roman" panose="02020603050405020304" pitchFamily="18" charset="0"/>
                <a:cs typeface="Times New Roman" panose="02020603050405020304" pitchFamily="18" charset="0"/>
              </a:rPr>
              <a:t>state</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public</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libraries</a:t>
            </a:r>
            <a:r>
              <a:rPr lang="uk-UA"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297</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club</a:t>
            </a:r>
            <a:r>
              <a:rPr lang="en-US" sz="1500" dirty="0" smtClean="0">
                <a:latin typeface="Times New Roman" panose="02020603050405020304" pitchFamily="18" charset="0"/>
                <a:cs typeface="Times New Roman" panose="02020603050405020304" pitchFamily="18" charset="0"/>
              </a:rPr>
              <a:t>s</a:t>
            </a:r>
            <a:r>
              <a:rPr lang="uk-UA" sz="1500" dirty="0" smtClean="0">
                <a:latin typeface="Times New Roman" panose="02020603050405020304" pitchFamily="18" charset="0"/>
                <a:cs typeface="Times New Roman" panose="02020603050405020304" pitchFamily="18" charset="0"/>
              </a:rPr>
              <a:t>, 2</a:t>
            </a:r>
            <a:r>
              <a:rPr lang="en-US" sz="1500" dirty="0" smtClean="0">
                <a:latin typeface="Times New Roman" panose="02020603050405020304" pitchFamily="18" charset="0"/>
                <a:cs typeface="Times New Roman" panose="02020603050405020304" pitchFamily="18" charset="0"/>
              </a:rPr>
              <a:t>9</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schools</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of</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aesthetic</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education</a:t>
            </a:r>
            <a:r>
              <a:rPr lang="en-US" sz="1500" dirty="0" smtClean="0">
                <a:latin typeface="Times New Roman" panose="02020603050405020304" pitchFamily="18" charset="0"/>
                <a:cs typeface="Times New Roman" panose="02020603050405020304" pitchFamily="18" charset="0"/>
              </a:rPr>
              <a:t> (2</a:t>
            </a:r>
            <a:r>
              <a:rPr lang="ru-RU"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painting schools, 8 musical schools, 19</a:t>
            </a:r>
            <a:r>
              <a:rPr lang="ru-RU"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art schools)</a:t>
            </a:r>
            <a:r>
              <a:rPr lang="uk-UA" sz="1500" dirty="0" smtClean="0">
                <a:latin typeface="Times New Roman" panose="02020603050405020304" pitchFamily="18" charset="0"/>
                <a:cs typeface="Times New Roman" panose="02020603050405020304" pitchFamily="18" charset="0"/>
              </a:rPr>
              <a:t>, 1 </a:t>
            </a:r>
            <a:r>
              <a:rPr lang="uk-UA" sz="1500" dirty="0" err="1" smtClean="0">
                <a:latin typeface="Times New Roman" panose="02020603050405020304" pitchFamily="18" charset="0"/>
                <a:cs typeface="Times New Roman" panose="02020603050405020304" pitchFamily="18" charset="0"/>
              </a:rPr>
              <a:t>higher</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institution</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of</a:t>
            </a:r>
            <a:r>
              <a:rPr lang="uk-UA" sz="1500" dirty="0" smtClean="0">
                <a:latin typeface="Times New Roman" panose="02020603050405020304" pitchFamily="18" charset="0"/>
                <a:cs typeface="Times New Roman" panose="02020603050405020304" pitchFamily="18" charset="0"/>
              </a:rPr>
              <a:t> </a:t>
            </a:r>
            <a:r>
              <a:rPr lang="uk-UA" sz="1500" dirty="0" err="1" smtClean="0">
                <a:latin typeface="Times New Roman" panose="02020603050405020304" pitchFamily="18" charset="0"/>
                <a:cs typeface="Times New Roman" panose="02020603050405020304" pitchFamily="18" charset="0"/>
              </a:rPr>
              <a:t>cultur</a:t>
            </a:r>
            <a:r>
              <a:rPr lang="en-US" sz="1500" dirty="0" smtClean="0">
                <a:latin typeface="Times New Roman" panose="02020603050405020304" pitchFamily="18" charset="0"/>
                <a:cs typeface="Times New Roman" panose="02020603050405020304" pitchFamily="18" charset="0"/>
              </a:rPr>
              <a:t>e, 10 museums and 3 its departments</a:t>
            </a:r>
            <a:r>
              <a:rPr lang="uk-UA" sz="1500" dirty="0" smtClean="0">
                <a:latin typeface="Times New Roman" panose="02020603050405020304" pitchFamily="18" charset="0"/>
                <a:cs typeface="Times New Roman" panose="02020603050405020304" pitchFamily="18" charset="0"/>
              </a:rPr>
              <a:t>.</a:t>
            </a:r>
            <a:endParaRPr lang="uk-UA" sz="15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02DDA13B-1F5D-406F-BCEB-6C5237BE0993}" type="slidenum">
              <a:rPr lang="uk-UA" smtClean="0"/>
              <a:pPr/>
              <a:t>25</a:t>
            </a:fld>
            <a:endParaRPr lang="uk-U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500090" y="1071538"/>
            <a:ext cx="4071966" cy="7786742"/>
          </a:xfrm>
        </p:spPr>
        <p:txBody>
          <a:bodyPr>
            <a:normAutofit fontScale="25000" lnSpcReduction="20000"/>
          </a:bodyPr>
          <a:lstStyle/>
          <a:p>
            <a:r>
              <a:rPr lang="uk-UA" sz="6000" b="1" dirty="0" smtClean="0"/>
              <a:t>Охорона здоров’я</a:t>
            </a:r>
            <a:endParaRPr lang="uk-UA" sz="6000" dirty="0" smtClean="0"/>
          </a:p>
          <a:p>
            <a:r>
              <a:rPr lang="uk-UA" sz="6000" b="1" dirty="0" smtClean="0">
                <a:solidFill>
                  <a:srgbClr val="FF0000"/>
                </a:solidFill>
              </a:rPr>
              <a:t> </a:t>
            </a:r>
            <a:endParaRPr lang="uk-UA" sz="6000" dirty="0" smtClean="0">
              <a:solidFill>
                <a:srgbClr val="FF0000"/>
              </a:solidFill>
            </a:endParaRPr>
          </a:p>
          <a:p>
            <a:r>
              <a:rPr lang="uk-UA" sz="6000" dirty="0" smtClean="0"/>
              <a:t>У Луганській області на підконтрольній українській владі території працює 44 медичних закладів на понад 7,0 тис. ліжок.</a:t>
            </a:r>
          </a:p>
          <a:p>
            <a:r>
              <a:rPr lang="uk-UA" sz="6000" dirty="0" smtClean="0"/>
              <a:t>Мережа амбулаторно-поліклінічних закладів становить 16 центрів первинної медико-санітарної допомоги.</a:t>
            </a:r>
          </a:p>
          <a:p>
            <a:endParaRPr lang="uk-UA" sz="6000" dirty="0" smtClean="0"/>
          </a:p>
          <a:p>
            <a:r>
              <a:rPr lang="uk-UA" sz="6000" b="1" dirty="0" smtClean="0"/>
              <a:t>Санаторії</a:t>
            </a:r>
            <a:endParaRPr lang="uk-UA" sz="6000" dirty="0" smtClean="0"/>
          </a:p>
          <a:p>
            <a:r>
              <a:rPr lang="uk-UA" sz="6000" b="1" dirty="0" smtClean="0"/>
              <a:t> </a:t>
            </a:r>
            <a:endParaRPr lang="uk-UA" sz="6000" dirty="0" smtClean="0"/>
          </a:p>
          <a:p>
            <a:r>
              <a:rPr lang="uk-UA" sz="6000" dirty="0" smtClean="0"/>
              <a:t>У регіоні функціонує 14 санаторіїв та пансіонатів з лікуванням, 10 будинків i пансіонатів відпочинку, численні санаторії-профілакторії та дитячі табори відпочинку. </a:t>
            </a:r>
          </a:p>
          <a:p>
            <a:r>
              <a:rPr lang="uk-UA" sz="6000" dirty="0" smtClean="0"/>
              <a:t>На основі місцевих мінеральних вод функціонують Луганська фізіотерапевтична поліклініка, </a:t>
            </a:r>
            <a:r>
              <a:rPr lang="uk-UA" sz="6000" dirty="0" err="1" smtClean="0"/>
              <a:t>Новопсковський</a:t>
            </a:r>
            <a:r>
              <a:rPr lang="uk-UA" sz="6000" dirty="0" smtClean="0"/>
              <a:t> санаторій «Перлина», водолікарня і санаторій «Сосновий» у </a:t>
            </a:r>
            <a:r>
              <a:rPr lang="uk-UA" sz="6000" dirty="0" err="1" smtClean="0"/>
              <a:t>Старобільському</a:t>
            </a:r>
            <a:r>
              <a:rPr lang="uk-UA" sz="6000" dirty="0" smtClean="0"/>
              <a:t> районі, санаторій «Озерний» у </a:t>
            </a:r>
            <a:r>
              <a:rPr lang="uk-UA" sz="6000" dirty="0" err="1" smtClean="0"/>
              <a:t>Кремінському</a:t>
            </a:r>
            <a:r>
              <a:rPr lang="uk-UA" sz="6000" dirty="0" smtClean="0"/>
              <a:t> районі, цілий ряд профілакторіїв у </a:t>
            </a:r>
            <a:r>
              <a:rPr lang="uk-UA" sz="6000" dirty="0" err="1" smtClean="0"/>
              <a:t>Кремінському</a:t>
            </a:r>
            <a:r>
              <a:rPr lang="uk-UA" sz="6000" dirty="0" smtClean="0"/>
              <a:t>, </a:t>
            </a:r>
            <a:r>
              <a:rPr lang="uk-UA" sz="6000" dirty="0" err="1" smtClean="0"/>
              <a:t>Попаснянському</a:t>
            </a:r>
            <a:r>
              <a:rPr lang="uk-UA" sz="6000" dirty="0" smtClean="0"/>
              <a:t> і </a:t>
            </a:r>
            <a:r>
              <a:rPr lang="uk-UA" sz="6000" dirty="0" err="1" smtClean="0"/>
              <a:t>Станично</a:t>
            </a:r>
            <a:r>
              <a:rPr lang="uk-UA" sz="6000" dirty="0" smtClean="0"/>
              <a:t>-Луганському районах. Запас цілющих вод практично необмежений, що дозволяє розширювати мережу оздоровчих установ. </a:t>
            </a:r>
          </a:p>
          <a:p>
            <a:r>
              <a:rPr lang="uk-UA" sz="6000" dirty="0" smtClean="0"/>
              <a:t>В області наявні мінеральні води різних типів. Мінеральні сірководневі води – на півночі області, у </a:t>
            </a:r>
            <a:r>
              <a:rPr lang="uk-UA" sz="6000" dirty="0" err="1" smtClean="0"/>
              <a:t>Марківському</a:t>
            </a:r>
            <a:r>
              <a:rPr lang="uk-UA" sz="6000" dirty="0" smtClean="0"/>
              <a:t> районі, Радонові – на території </a:t>
            </a:r>
            <a:r>
              <a:rPr lang="uk-UA" sz="6000" dirty="0" err="1" smtClean="0"/>
              <a:t>Попаснянського</a:t>
            </a:r>
            <a:r>
              <a:rPr lang="uk-UA" sz="6000" dirty="0" smtClean="0"/>
              <a:t> та </a:t>
            </a:r>
            <a:r>
              <a:rPr lang="uk-UA" sz="6000" dirty="0" err="1" smtClean="0"/>
              <a:t>Кремінського</a:t>
            </a:r>
            <a:r>
              <a:rPr lang="uk-UA" sz="6000" dirty="0" smtClean="0"/>
              <a:t> районів на </a:t>
            </a:r>
            <a:r>
              <a:rPr lang="uk-UA" sz="6000" dirty="0" err="1" smtClean="0"/>
              <a:t>Врубовській</a:t>
            </a:r>
            <a:r>
              <a:rPr lang="uk-UA" sz="6000" dirty="0" smtClean="0"/>
              <a:t>, </a:t>
            </a:r>
            <a:r>
              <a:rPr lang="uk-UA" sz="6000" dirty="0" err="1" smtClean="0"/>
              <a:t>Вовчеярівській</a:t>
            </a:r>
            <a:r>
              <a:rPr lang="uk-UA" sz="6000" dirty="0" smtClean="0"/>
              <a:t>, </a:t>
            </a:r>
            <a:r>
              <a:rPr lang="uk-UA" sz="6000" dirty="0" err="1" smtClean="0"/>
              <a:t>Мирнодолинській</a:t>
            </a:r>
            <a:r>
              <a:rPr lang="uk-UA" sz="6000" dirty="0" smtClean="0"/>
              <a:t> і </a:t>
            </a:r>
            <a:r>
              <a:rPr lang="uk-UA" sz="6000" dirty="0" err="1" smtClean="0"/>
              <a:t>Кремінській</a:t>
            </a:r>
            <a:r>
              <a:rPr lang="uk-UA" sz="6000" dirty="0" smtClean="0"/>
              <a:t> </a:t>
            </a:r>
            <a:r>
              <a:rPr lang="uk-UA" sz="5600" dirty="0" smtClean="0"/>
              <a:t>ділянках.</a:t>
            </a:r>
          </a:p>
        </p:txBody>
      </p:sp>
      <p:sp>
        <p:nvSpPr>
          <p:cNvPr id="6" name="Содержимое 5"/>
          <p:cNvSpPr>
            <a:spLocks noGrp="1"/>
          </p:cNvSpPr>
          <p:nvPr>
            <p:ph sz="quarter" idx="4"/>
          </p:nvPr>
        </p:nvSpPr>
        <p:spPr>
          <a:xfrm>
            <a:off x="3500438" y="1071538"/>
            <a:ext cx="3014664" cy="7786742"/>
          </a:xfrm>
        </p:spPr>
        <p:txBody>
          <a:bodyPr>
            <a:noAutofit/>
          </a:bodyPr>
          <a:lstStyle/>
          <a:p>
            <a:pPr>
              <a:buNone/>
            </a:pPr>
            <a:r>
              <a:rPr lang="en-US" sz="1400" b="1" dirty="0" smtClean="0">
                <a:latin typeface="Times New Roman" panose="02020603050405020304" pitchFamily="18" charset="0"/>
                <a:cs typeface="Times New Roman" panose="02020603050405020304" pitchFamily="18" charset="0"/>
              </a:rPr>
              <a:t>Health</a:t>
            </a:r>
          </a:p>
          <a:p>
            <a:pPr marL="137160" indent="0">
              <a:buNone/>
            </a:pPr>
            <a:r>
              <a:rPr lang="uk-UA" sz="1400" dirty="0" smtClean="0">
                <a:latin typeface="Times New Roman" panose="02020603050405020304" pitchFamily="18" charset="0"/>
                <a:cs typeface="Times New Roman" panose="02020603050405020304" pitchFamily="18" charset="0"/>
              </a:rPr>
              <a:t>44  </a:t>
            </a:r>
            <a:r>
              <a:rPr lang="uk-UA" sz="1400" dirty="0" err="1" smtClean="0">
                <a:latin typeface="Times New Roman" panose="02020603050405020304" pitchFamily="18" charset="0"/>
                <a:cs typeface="Times New Roman" panose="02020603050405020304" pitchFamily="18" charset="0"/>
              </a:rPr>
              <a:t>hospitals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for</a:t>
            </a:r>
            <a:r>
              <a:rPr lang="uk-UA"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more then</a:t>
            </a:r>
            <a:r>
              <a:rPr lang="uk-UA" sz="1400" dirty="0" smtClean="0">
                <a:latin typeface="Times New Roman" panose="02020603050405020304" pitchFamily="18" charset="0"/>
                <a:cs typeface="Times New Roman" panose="02020603050405020304" pitchFamily="18" charset="0"/>
              </a:rPr>
              <a:t> 7,0 </a:t>
            </a:r>
            <a:r>
              <a:rPr lang="uk-UA" sz="1400" dirty="0" err="1" smtClean="0">
                <a:latin typeface="Times New Roman" panose="02020603050405020304" pitchFamily="18" charset="0"/>
                <a:cs typeface="Times New Roman" panose="02020603050405020304" pitchFamily="18" charset="0"/>
              </a:rPr>
              <a:t>thousand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beds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operating</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Lugansk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territory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controlled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Ukrainian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authority</a:t>
            </a:r>
            <a:r>
              <a:rPr lang="uk-UA"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marL="137160" indent="0">
              <a:buNone/>
            </a:pP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Network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outpatiently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institutions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consists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16 </a:t>
            </a:r>
            <a:r>
              <a:rPr lang="uk-UA" sz="1400" dirty="0" err="1" smtClean="0">
                <a:latin typeface="Times New Roman" panose="02020603050405020304" pitchFamily="18" charset="0"/>
                <a:cs typeface="Times New Roman" panose="02020603050405020304" pitchFamily="18" charset="0"/>
              </a:rPr>
              <a:t>Primary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Health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Care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Centres</a:t>
            </a:r>
            <a:r>
              <a:rPr lang="uk-UA" sz="1400" dirty="0" smtClean="0">
                <a:latin typeface="Times New Roman" panose="02020603050405020304" pitchFamily="18" charset="0"/>
                <a:cs typeface="Times New Roman" panose="02020603050405020304" pitchFamily="18" charset="0"/>
              </a:rPr>
              <a:t>.</a:t>
            </a:r>
          </a:p>
          <a:p>
            <a:pPr>
              <a:buNone/>
            </a:pPr>
            <a:endParaRPr lang="en-US" sz="1400" dirty="0">
              <a:latin typeface="Times New Roman" panose="02020603050405020304" pitchFamily="18" charset="0"/>
              <a:cs typeface="Times New Roman" panose="02020603050405020304" pitchFamily="18" charset="0"/>
            </a:endParaRPr>
          </a:p>
          <a:p>
            <a:pPr>
              <a:buNone/>
            </a:pPr>
            <a:r>
              <a:rPr lang="uk-UA" sz="1400" b="1" dirty="0" err="1" smtClean="0">
                <a:latin typeface="Times New Roman" panose="02020603050405020304" pitchFamily="18" charset="0"/>
                <a:cs typeface="Times New Roman" panose="02020603050405020304" pitchFamily="18" charset="0"/>
              </a:rPr>
              <a:t>Health</a:t>
            </a:r>
            <a:r>
              <a:rPr lang="uk-UA" sz="1400" b="1" dirty="0" smtClean="0">
                <a:latin typeface="Times New Roman" panose="02020603050405020304" pitchFamily="18" charset="0"/>
                <a:cs typeface="Times New Roman" panose="02020603050405020304" pitchFamily="18" charset="0"/>
              </a:rPr>
              <a:t> </a:t>
            </a:r>
            <a:r>
              <a:rPr lang="uk-UA" sz="1400" b="1" dirty="0" err="1" smtClean="0">
                <a:latin typeface="Times New Roman" panose="02020603050405020304" pitchFamily="18" charset="0"/>
                <a:cs typeface="Times New Roman" panose="02020603050405020304" pitchFamily="18" charset="0"/>
              </a:rPr>
              <a:t>resorts</a:t>
            </a:r>
            <a:endParaRPr lang="uk-UA" sz="1400" dirty="0" smtClean="0">
              <a:latin typeface="Times New Roman" panose="02020603050405020304" pitchFamily="18" charset="0"/>
              <a:cs typeface="Times New Roman" panose="02020603050405020304" pitchFamily="18" charset="0"/>
            </a:endParaRPr>
          </a:p>
          <a:p>
            <a:pPr>
              <a:buNone/>
            </a:pPr>
            <a:endParaRPr lang="en-US" sz="1400" dirty="0" smtClean="0">
              <a:latin typeface="Times New Roman" panose="02020603050405020304" pitchFamily="18" charset="0"/>
              <a:cs typeface="Times New Roman" panose="02020603050405020304" pitchFamily="18" charset="0"/>
            </a:endParaRPr>
          </a:p>
          <a:p>
            <a:pPr marL="137160" indent="0">
              <a:lnSpc>
                <a:spcPct val="80000"/>
              </a:lnSpc>
              <a:buNone/>
            </a:pPr>
            <a:r>
              <a:rPr lang="uk-UA" sz="1400" dirty="0" smtClean="0">
                <a:latin typeface="Times New Roman" panose="02020603050405020304" pitchFamily="18" charset="0"/>
                <a:cs typeface="Times New Roman" panose="02020603050405020304" pitchFamily="18" charset="0"/>
              </a:rPr>
              <a:t>14 </a:t>
            </a:r>
            <a:r>
              <a:rPr lang="uk-UA" sz="1400" dirty="0" err="1" smtClean="0">
                <a:latin typeface="Times New Roman" panose="02020603050405020304" pitchFamily="18" charset="0"/>
                <a:cs typeface="Times New Roman" panose="02020603050405020304" pitchFamily="18" charset="0"/>
              </a:rPr>
              <a:t>health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resorts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pensions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with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treatment</a:t>
            </a:r>
            <a:r>
              <a:rPr lang="uk-UA" sz="1400" dirty="0" smtClean="0">
                <a:latin typeface="Times New Roman" panose="02020603050405020304" pitchFamily="18" charset="0"/>
                <a:cs typeface="Times New Roman" panose="02020603050405020304" pitchFamily="18" charset="0"/>
              </a:rPr>
              <a:t>, 10 </a:t>
            </a:r>
            <a:r>
              <a:rPr lang="uk-UA" sz="1400" dirty="0" err="1" smtClean="0">
                <a:latin typeface="Times New Roman" panose="02020603050405020304" pitchFamily="18" charset="0"/>
                <a:cs typeface="Times New Roman" panose="02020603050405020304" pitchFamily="18" charset="0"/>
              </a:rPr>
              <a:t>rest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houses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pensions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numerous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health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recreation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resorts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children's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camps</a:t>
            </a:r>
            <a:r>
              <a:rPr lang="en-US" sz="1400" dirty="0" smtClean="0">
                <a:latin typeface="Times New Roman" panose="02020603050405020304" pitchFamily="18" charset="0"/>
                <a:cs typeface="Times New Roman" panose="02020603050405020304" pitchFamily="18" charset="0"/>
              </a:rPr>
              <a:t> operating in region</a:t>
            </a:r>
            <a:r>
              <a:rPr lang="uk-UA" sz="1400" dirty="0" smtClean="0">
                <a:latin typeface="Times New Roman" panose="02020603050405020304" pitchFamily="18" charset="0"/>
                <a:cs typeface="Times New Roman" panose="02020603050405020304" pitchFamily="18" charset="0"/>
              </a:rPr>
              <a:t>.</a:t>
            </a:r>
          </a:p>
          <a:p>
            <a:pPr marL="137160" indent="0">
              <a:lnSpc>
                <a:spcPct val="80000"/>
              </a:lnSpc>
              <a:buNone/>
            </a:pP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Luhansk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physiotherapeutic</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clinic</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Novopskovsk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pension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Perlyna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hydropathical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pension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Sosnovyi</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Starobelsk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pension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Ozernyi</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Kreminna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a </a:t>
            </a:r>
            <a:r>
              <a:rPr lang="uk-UA" sz="1400" dirty="0" err="1" smtClean="0">
                <a:latin typeface="Times New Roman" panose="02020603050405020304" pitchFamily="18" charset="0"/>
                <a:cs typeface="Times New Roman" panose="02020603050405020304" pitchFamily="18" charset="0"/>
              </a:rPr>
              <a:t>wide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range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preventative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clinics</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Kreminna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Popasna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Stanichno-Luhansk </a:t>
            </a:r>
            <a:r>
              <a:rPr lang="uk-UA" sz="1400" dirty="0" err="1" smtClean="0">
                <a:latin typeface="Times New Roman" panose="02020603050405020304" pitchFamily="18" charset="0"/>
                <a:cs typeface="Times New Roman" panose="02020603050405020304" pitchFamily="18" charset="0"/>
              </a:rPr>
              <a:t>regions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operating</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basis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local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mineral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water</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stock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healing</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water</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almost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unlimited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that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allows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extanding</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network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sanitary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institutions</a:t>
            </a:r>
            <a:r>
              <a:rPr lang="uk-UA" sz="1400" dirty="0" smtClean="0">
                <a:latin typeface="Times New Roman" panose="02020603050405020304" pitchFamily="18" charset="0"/>
                <a:cs typeface="Times New Roman" panose="02020603050405020304" pitchFamily="18" charset="0"/>
              </a:rPr>
              <a:t>.</a:t>
            </a:r>
          </a:p>
          <a:p>
            <a:pPr marL="137160" indent="0">
              <a:lnSpc>
                <a:spcPct val="80000"/>
              </a:lnSpc>
              <a:buNone/>
            </a:pPr>
            <a:r>
              <a:rPr lang="uk-UA" sz="1400" dirty="0" err="1" smtClean="0">
                <a:latin typeface="Times New Roman" panose="02020603050405020304" pitchFamily="18" charset="0"/>
                <a:cs typeface="Times New Roman" panose="02020603050405020304" pitchFamily="18" charset="0"/>
              </a:rPr>
              <a:t>There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are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different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types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mineral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water</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Mineral</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sulfur</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water</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is</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north</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region</a:t>
            </a:r>
            <a:r>
              <a:rPr lang="uk-UA" sz="1400" dirty="0" smtClean="0">
                <a:latin typeface="Times New Roman" panose="02020603050405020304" pitchFamily="18" charset="0"/>
                <a:cs typeface="Times New Roman" panose="02020603050405020304" pitchFamily="18" charset="0"/>
              </a:rPr>
              <a:t>, in </a:t>
            </a:r>
            <a:r>
              <a:rPr lang="uk-UA" sz="1400" dirty="0" err="1" smtClean="0">
                <a:latin typeface="Times New Roman" panose="02020603050405020304" pitchFamily="18" charset="0"/>
                <a:cs typeface="Times New Roman" panose="02020603050405020304" pitchFamily="18" charset="0"/>
              </a:rPr>
              <a:t>Markivsk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district</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Radon</a:t>
            </a:r>
            <a:r>
              <a:rPr lang="en-US" sz="1400" dirty="0" err="1" smtClean="0">
                <a:latin typeface="Times New Roman" panose="02020603050405020304" pitchFamily="18" charset="0"/>
                <a:cs typeface="Times New Roman" panose="02020603050405020304" pitchFamily="18" charset="0"/>
              </a:rPr>
              <a:t>ic</a:t>
            </a:r>
            <a:r>
              <a:rPr lang="en-US" sz="1400" dirty="0" smtClean="0">
                <a:latin typeface="Times New Roman" panose="02020603050405020304" pitchFamily="18" charset="0"/>
                <a:cs typeface="Times New Roman" panose="02020603050405020304" pitchFamily="18" charset="0"/>
              </a:rPr>
              <a:t> water</a:t>
            </a:r>
            <a:r>
              <a:rPr lang="uk-UA" sz="1400" dirty="0" smtClean="0">
                <a:latin typeface="Times New Roman" panose="02020603050405020304" pitchFamily="18" charset="0"/>
                <a:cs typeface="Times New Roman" panose="02020603050405020304" pitchFamily="18" charset="0"/>
              </a:rPr>
              <a:t>-</a:t>
            </a:r>
            <a:r>
              <a:rPr lang="uk-UA" sz="1400" dirty="0" err="1" smtClean="0">
                <a:latin typeface="Times New Roman" panose="02020603050405020304" pitchFamily="18" charset="0"/>
                <a:cs typeface="Times New Roman" panose="02020603050405020304" pitchFamily="18" charset="0"/>
              </a:rPr>
              <a:t>is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the</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territory</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of</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Popasnaia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Kremina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districts</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on</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Myrnodolynsk</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and</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Kreminna</a:t>
            </a:r>
            <a:r>
              <a:rPr lang="uk-UA" sz="1400" dirty="0" smtClean="0">
                <a:latin typeface="Times New Roman" panose="02020603050405020304" pitchFamily="18" charset="0"/>
                <a:cs typeface="Times New Roman" panose="02020603050405020304" pitchFamily="18" charset="0"/>
              </a:rPr>
              <a:t> </a:t>
            </a:r>
            <a:r>
              <a:rPr lang="uk-UA" sz="1400" dirty="0" err="1" smtClean="0">
                <a:latin typeface="Times New Roman" panose="02020603050405020304" pitchFamily="18" charset="0"/>
                <a:cs typeface="Times New Roman" panose="02020603050405020304" pitchFamily="18" charset="0"/>
              </a:rPr>
              <a:t>sectors</a:t>
            </a:r>
            <a:r>
              <a:rPr lang="uk-UA" sz="1400" dirty="0" smtClean="0"/>
              <a:t>.</a:t>
            </a:r>
            <a:endParaRPr lang="uk-UA" sz="1400" dirty="0"/>
          </a:p>
        </p:txBody>
      </p:sp>
      <p:sp>
        <p:nvSpPr>
          <p:cNvPr id="9" name="Прямоугольник 8"/>
          <p:cNvSpPr/>
          <p:nvPr/>
        </p:nvSpPr>
        <p:spPr>
          <a:xfrm>
            <a:off x="364940" y="0"/>
            <a:ext cx="6493060" cy="830997"/>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a:t>Ознайомлення з Луганською </a:t>
            </a:r>
            <a:r>
              <a:rPr lang="uk-UA" sz="2400" b="1" u="sng" dirty="0" smtClean="0"/>
              <a:t>областю</a:t>
            </a:r>
            <a:endParaRPr lang="en-US" sz="2400" b="1" u="sng" dirty="0" smtClean="0"/>
          </a:p>
          <a:p>
            <a:pPr algn="ctr"/>
            <a:r>
              <a:rPr lang="uk-UA" sz="2400" b="1" u="sng" dirty="0" err="1"/>
              <a:t>Exposure</a:t>
            </a:r>
            <a:r>
              <a:rPr lang="uk-UA" sz="2400" b="1" u="sng" dirty="0"/>
              <a:t> </a:t>
            </a:r>
            <a:r>
              <a:rPr lang="uk-UA" sz="2400" b="1" u="sng" dirty="0" err="1"/>
              <a:t>to</a:t>
            </a:r>
            <a:r>
              <a:rPr lang="uk-UA" sz="2400" b="1" u="sng" dirty="0"/>
              <a:t> </a:t>
            </a:r>
            <a:r>
              <a:rPr lang="uk-UA" sz="2400" b="1" u="sng" dirty="0" err="1"/>
              <a:t>Luhansk</a:t>
            </a:r>
            <a:r>
              <a:rPr lang="uk-UA" sz="2400" b="1" u="sng" dirty="0"/>
              <a:t> </a:t>
            </a:r>
            <a:r>
              <a:rPr lang="uk-UA" sz="2400" b="1" u="sng" dirty="0" err="1"/>
              <a:t>region</a:t>
            </a:r>
            <a:endParaRPr lang="ru-RU" sz="2400" b="1" u="sng" cap="all"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26</a:t>
            </a:fld>
            <a:endParaRPr lang="uk-U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500090" y="1071538"/>
            <a:ext cx="4071966" cy="7786742"/>
          </a:xfrm>
        </p:spPr>
        <p:txBody>
          <a:bodyPr>
            <a:normAutofit/>
          </a:bodyPr>
          <a:lstStyle/>
          <a:p>
            <a:r>
              <a:rPr lang="uk-UA" sz="1400" b="1" dirty="0" smtClean="0"/>
              <a:t>Природно-заповідний фонд</a:t>
            </a:r>
            <a:endParaRPr lang="uk-UA" sz="1400" dirty="0" smtClean="0"/>
          </a:p>
          <a:p>
            <a:r>
              <a:rPr lang="uk-UA" sz="1400" b="1" i="1" dirty="0" smtClean="0"/>
              <a:t>Заповідники</a:t>
            </a:r>
            <a:endParaRPr lang="uk-UA" sz="1400" dirty="0" smtClean="0"/>
          </a:p>
          <a:p>
            <a:r>
              <a:rPr lang="uk-UA" sz="1400" dirty="0" smtClean="0"/>
              <a:t> </a:t>
            </a:r>
          </a:p>
          <a:p>
            <a:r>
              <a:rPr lang="uk-UA" sz="1400" dirty="0" smtClean="0"/>
              <a:t>Розвиток природно-заповідного фонду (ПЗФ) Луганської області є одним з пріоритетних напрямів природоохоронної роботи по збереженню унікальних і типових природних ландшафтів, створенню умов для відновлення видової різноманітності флори і фауни. </a:t>
            </a:r>
          </a:p>
          <a:p>
            <a:endParaRPr lang="uk-UA" sz="1400" dirty="0" smtClean="0"/>
          </a:p>
          <a:p>
            <a:r>
              <a:rPr lang="ru-RU" sz="1400" dirty="0" smtClean="0"/>
              <a:t>Станом на 01.01.201</a:t>
            </a:r>
            <a:r>
              <a:rPr lang="en-US" sz="1400" dirty="0" smtClean="0"/>
              <a:t>6</a:t>
            </a:r>
            <a:r>
              <a:rPr lang="ru-RU" sz="1400" dirty="0" smtClean="0"/>
              <a:t> </a:t>
            </a:r>
            <a:r>
              <a:rPr lang="uk-UA" sz="1400" b="1" dirty="0" smtClean="0"/>
              <a:t>природно-заповідний фонд</a:t>
            </a:r>
            <a:r>
              <a:rPr lang="uk-UA" sz="1400" dirty="0" smtClean="0"/>
              <a:t> на території, яка підконтрольна українській владі, становить 1</a:t>
            </a:r>
            <a:r>
              <a:rPr lang="en-US" sz="1400" dirty="0" smtClean="0"/>
              <a:t>30</a:t>
            </a:r>
            <a:r>
              <a:rPr lang="uk-UA" sz="1400" dirty="0" smtClean="0"/>
              <a:t> об'єктів, які розміщений на площі 74,8 тис. га. Відношення площі природно-заповідного фонду до території області становить 3,97 %.</a:t>
            </a:r>
          </a:p>
          <a:p>
            <a:endParaRPr lang="uk-UA" sz="1400" dirty="0" smtClean="0"/>
          </a:p>
          <a:p>
            <a:r>
              <a:rPr lang="uk-UA" sz="1400" dirty="0" smtClean="0"/>
              <a:t>Прийняті рішення </a:t>
            </a:r>
            <a:r>
              <a:rPr lang="ru-RU" sz="1400" dirty="0" smtClean="0"/>
              <a:t>про </a:t>
            </a:r>
            <a:r>
              <a:rPr lang="uk-UA" sz="1400" dirty="0" smtClean="0"/>
              <a:t>оголошення</a:t>
            </a:r>
            <a:r>
              <a:rPr lang="ru-RU" sz="1400" dirty="0" smtClean="0"/>
              <a:t> </a:t>
            </a:r>
            <a:r>
              <a:rPr lang="uk-UA" sz="1400" dirty="0" smtClean="0"/>
              <a:t>нових заповідних територій місцевого значення: </a:t>
            </a:r>
            <a:r>
              <a:rPr lang="ru-RU" sz="1400" dirty="0" err="1" smtClean="0"/>
              <a:t>заповідні</a:t>
            </a:r>
            <a:r>
              <a:rPr lang="ru-RU" sz="1400" dirty="0" smtClean="0"/>
              <a:t> урочища</a:t>
            </a:r>
            <a:r>
              <a:rPr lang="uk-UA" sz="1400" dirty="0" smtClean="0"/>
              <a:t> «</a:t>
            </a:r>
            <a:r>
              <a:rPr lang="ru-RU" sz="1400" dirty="0" err="1" smtClean="0"/>
              <a:t>Широке</a:t>
            </a:r>
            <a:r>
              <a:rPr lang="uk-UA" sz="1400" dirty="0" smtClean="0"/>
              <a:t>» та «</a:t>
            </a:r>
            <a:r>
              <a:rPr lang="ru-RU" sz="1400" dirty="0" err="1" smtClean="0"/>
              <a:t>Хрящуваха</a:t>
            </a:r>
            <a:r>
              <a:rPr lang="uk-UA" sz="1400" dirty="0" smtClean="0"/>
              <a:t>», </a:t>
            </a:r>
            <a:r>
              <a:rPr lang="ru-RU" sz="1400" dirty="0" smtClean="0"/>
              <a:t>заказник </a:t>
            </a:r>
            <a:r>
              <a:rPr lang="ru-RU" sz="1400" dirty="0" err="1" smtClean="0"/>
              <a:t>загальнозоологічний</a:t>
            </a:r>
            <a:r>
              <a:rPr lang="uk-UA" sz="1400" dirty="0" smtClean="0"/>
              <a:t> «</a:t>
            </a:r>
            <a:r>
              <a:rPr lang="ru-RU" sz="1400" dirty="0" err="1" smtClean="0"/>
              <a:t>Жеребець</a:t>
            </a:r>
            <a:r>
              <a:rPr lang="uk-UA" sz="1400" dirty="0" smtClean="0"/>
              <a:t>»,</a:t>
            </a:r>
            <a:r>
              <a:rPr lang="ru-RU" sz="1400" dirty="0" smtClean="0"/>
              <a:t> </a:t>
            </a:r>
            <a:r>
              <a:rPr lang="ru-RU" sz="1400" dirty="0" err="1" smtClean="0"/>
              <a:t>пам'ятка</a:t>
            </a:r>
            <a:r>
              <a:rPr lang="ru-RU" sz="1400" dirty="0" smtClean="0"/>
              <a:t> </a:t>
            </a:r>
            <a:r>
              <a:rPr lang="ru-RU" sz="1400" dirty="0" err="1" smtClean="0"/>
              <a:t>природи</a:t>
            </a:r>
            <a:r>
              <a:rPr lang="ru-RU" sz="1400" dirty="0" smtClean="0"/>
              <a:t> </a:t>
            </a:r>
            <a:r>
              <a:rPr lang="ru-RU" sz="1400" dirty="0" err="1" smtClean="0"/>
              <a:t>гідрологічна</a:t>
            </a:r>
            <a:r>
              <a:rPr lang="ru-RU" sz="1400" dirty="0" smtClean="0"/>
              <a:t> </a:t>
            </a:r>
            <a:r>
              <a:rPr lang="uk-UA" sz="1400" dirty="0" smtClean="0"/>
              <a:t>«</a:t>
            </a:r>
            <a:r>
              <a:rPr lang="ru-RU" sz="1400" dirty="0" err="1" smtClean="0"/>
              <a:t>Джерело</a:t>
            </a:r>
            <a:r>
              <a:rPr lang="ru-RU" sz="1400" dirty="0" smtClean="0"/>
              <a:t> </a:t>
            </a:r>
            <a:r>
              <a:rPr lang="uk-UA" sz="1400" dirty="0" smtClean="0"/>
              <a:t>«</a:t>
            </a:r>
            <a:r>
              <a:rPr lang="ru-RU" sz="1400" dirty="0" err="1" smtClean="0"/>
              <a:t>Козаче</a:t>
            </a:r>
            <a:r>
              <a:rPr lang="uk-UA" sz="1400" dirty="0" smtClean="0"/>
              <a:t>», та загальнодержавного значення - «</a:t>
            </a:r>
            <a:r>
              <a:rPr lang="ru-RU" sz="1400" dirty="0" smtClean="0"/>
              <a:t>Балка </a:t>
            </a:r>
            <a:r>
              <a:rPr lang="ru-RU" sz="1400" dirty="0" err="1" smtClean="0"/>
              <a:t>Крейдяний</a:t>
            </a:r>
            <a:r>
              <a:rPr lang="ru-RU" sz="1400" dirty="0" smtClean="0"/>
              <a:t> яр</a:t>
            </a:r>
            <a:r>
              <a:rPr lang="uk-UA" sz="1400" dirty="0" smtClean="0"/>
              <a:t>» (п</a:t>
            </a:r>
            <a:r>
              <a:rPr lang="ru-RU" sz="1400" dirty="0" err="1" smtClean="0"/>
              <a:t>ам</a:t>
            </a:r>
            <a:r>
              <a:rPr lang="en-US" sz="1400" dirty="0" smtClean="0"/>
              <a:t>’</a:t>
            </a:r>
            <a:r>
              <a:rPr lang="ru-RU" sz="1400" dirty="0" err="1" smtClean="0"/>
              <a:t>ятк</a:t>
            </a:r>
            <a:r>
              <a:rPr lang="uk-UA" sz="1400" dirty="0" smtClean="0"/>
              <a:t>а</a:t>
            </a:r>
            <a:r>
              <a:rPr lang="ru-RU" sz="1400" dirty="0" smtClean="0"/>
              <a:t> </a:t>
            </a:r>
            <a:r>
              <a:rPr lang="ru-RU" sz="1400" dirty="0" err="1" smtClean="0"/>
              <a:t>природи</a:t>
            </a:r>
            <a:r>
              <a:rPr lang="ru-RU" sz="1400" dirty="0" smtClean="0"/>
              <a:t> </a:t>
            </a:r>
            <a:r>
              <a:rPr lang="ru-RU" sz="1400" dirty="0" err="1" smtClean="0"/>
              <a:t>ботанічна</a:t>
            </a:r>
            <a:r>
              <a:rPr lang="ru-RU" sz="1400" dirty="0" smtClean="0"/>
              <a:t>)</a:t>
            </a:r>
            <a:endParaRPr lang="uk-UA" sz="1400" dirty="0"/>
          </a:p>
        </p:txBody>
      </p:sp>
      <p:sp>
        <p:nvSpPr>
          <p:cNvPr id="6" name="Содержимое 5"/>
          <p:cNvSpPr>
            <a:spLocks noGrp="1"/>
          </p:cNvSpPr>
          <p:nvPr>
            <p:ph sz="quarter" idx="4"/>
          </p:nvPr>
        </p:nvSpPr>
        <p:spPr>
          <a:xfrm>
            <a:off x="3214686" y="1071538"/>
            <a:ext cx="3643313" cy="6429420"/>
          </a:xfrm>
        </p:spPr>
        <p:txBody>
          <a:bodyPr>
            <a:normAutofit fontScale="92500" lnSpcReduction="10000"/>
          </a:bodyPr>
          <a:lstStyle/>
          <a:p>
            <a:pPr>
              <a:buNone/>
            </a:pPr>
            <a:r>
              <a:rPr lang="uk-UA" sz="1500" b="1" dirty="0" err="1" smtClean="0"/>
              <a:t>Nature</a:t>
            </a:r>
            <a:r>
              <a:rPr lang="uk-UA" sz="1500" b="1" dirty="0" smtClean="0"/>
              <a:t> </a:t>
            </a:r>
            <a:r>
              <a:rPr lang="uk-UA" sz="1500" b="1" dirty="0" err="1" smtClean="0"/>
              <a:t>reserved</a:t>
            </a:r>
            <a:r>
              <a:rPr lang="uk-UA" sz="1500" b="1" dirty="0" smtClean="0"/>
              <a:t> </a:t>
            </a:r>
            <a:r>
              <a:rPr lang="uk-UA" sz="1500" b="1" dirty="0" err="1" smtClean="0"/>
              <a:t>fund</a:t>
            </a:r>
            <a:endParaRPr lang="uk-UA" sz="1500" b="1" dirty="0" smtClean="0"/>
          </a:p>
          <a:p>
            <a:pPr>
              <a:buNone/>
            </a:pPr>
            <a:r>
              <a:rPr lang="uk-UA" sz="1500" b="1" i="1" dirty="0" err="1" smtClean="0"/>
              <a:t>Nature</a:t>
            </a:r>
            <a:r>
              <a:rPr lang="uk-UA" sz="1500" b="1" i="1" dirty="0" smtClean="0"/>
              <a:t> </a:t>
            </a:r>
            <a:r>
              <a:rPr lang="uk-UA" sz="1500" b="1" i="1" dirty="0" err="1" smtClean="0"/>
              <a:t>reserves</a:t>
            </a:r>
            <a:endParaRPr lang="uk-UA" sz="1500" b="1" i="1" dirty="0" smtClean="0"/>
          </a:p>
          <a:p>
            <a:pPr>
              <a:buNone/>
            </a:pPr>
            <a:endParaRPr lang="en-US" sz="1500" dirty="0" smtClean="0"/>
          </a:p>
          <a:p>
            <a:pPr marL="90488" indent="0">
              <a:buNone/>
            </a:pPr>
            <a:r>
              <a:rPr lang="uk-UA" sz="1500" dirty="0" err="1" smtClean="0"/>
              <a:t>The</a:t>
            </a:r>
            <a:r>
              <a:rPr lang="uk-UA" sz="1500" dirty="0" smtClean="0"/>
              <a:t> </a:t>
            </a:r>
            <a:r>
              <a:rPr lang="uk-UA" sz="1500" dirty="0" err="1" smtClean="0"/>
              <a:t>development</a:t>
            </a:r>
            <a:r>
              <a:rPr lang="uk-UA" sz="1500" dirty="0" smtClean="0"/>
              <a:t> </a:t>
            </a:r>
            <a:r>
              <a:rPr lang="uk-UA" sz="1500" dirty="0" err="1" smtClean="0"/>
              <a:t>of</a:t>
            </a:r>
            <a:r>
              <a:rPr lang="uk-UA" sz="1500" dirty="0" smtClean="0"/>
              <a:t> </a:t>
            </a:r>
            <a:r>
              <a:rPr lang="uk-UA" sz="1500" dirty="0" err="1" smtClean="0"/>
              <a:t>natural</a:t>
            </a:r>
            <a:r>
              <a:rPr lang="uk-UA" sz="1500" dirty="0" smtClean="0"/>
              <a:t> </a:t>
            </a:r>
            <a:r>
              <a:rPr lang="uk-UA" sz="1500" dirty="0" err="1" smtClean="0"/>
              <a:t>reserve</a:t>
            </a:r>
            <a:r>
              <a:rPr lang="uk-UA" sz="1500" dirty="0" smtClean="0"/>
              <a:t> </a:t>
            </a:r>
            <a:r>
              <a:rPr lang="uk-UA" sz="1500" dirty="0" err="1" smtClean="0"/>
              <a:t>fund</a:t>
            </a:r>
            <a:r>
              <a:rPr lang="uk-UA" sz="1500" dirty="0" smtClean="0"/>
              <a:t> (NRF) in </a:t>
            </a:r>
            <a:r>
              <a:rPr lang="uk-UA" sz="1500" dirty="0" err="1" smtClean="0"/>
              <a:t>Luhansk</a:t>
            </a:r>
            <a:r>
              <a:rPr lang="uk-UA" sz="1500" dirty="0" smtClean="0"/>
              <a:t> </a:t>
            </a:r>
            <a:r>
              <a:rPr lang="uk-UA" sz="1500" dirty="0" err="1" smtClean="0"/>
              <a:t>region</a:t>
            </a:r>
            <a:r>
              <a:rPr lang="uk-UA" sz="1500" dirty="0" smtClean="0"/>
              <a:t> </a:t>
            </a:r>
            <a:r>
              <a:rPr lang="uk-UA" sz="1500" dirty="0" err="1" smtClean="0"/>
              <a:t>is</a:t>
            </a:r>
            <a:r>
              <a:rPr lang="uk-UA" sz="1500" dirty="0" smtClean="0"/>
              <a:t> </a:t>
            </a:r>
            <a:r>
              <a:rPr lang="uk-UA" sz="1500" dirty="0" err="1" smtClean="0"/>
              <a:t>one</a:t>
            </a:r>
            <a:r>
              <a:rPr lang="uk-UA" sz="1500" dirty="0" smtClean="0"/>
              <a:t> </a:t>
            </a:r>
            <a:r>
              <a:rPr lang="uk-UA" sz="1500" dirty="0" err="1" smtClean="0"/>
              <a:t>of</a:t>
            </a:r>
            <a:r>
              <a:rPr lang="uk-UA" sz="1500" dirty="0" smtClean="0"/>
              <a:t> </a:t>
            </a:r>
            <a:r>
              <a:rPr lang="uk-UA" sz="1500" dirty="0" err="1" smtClean="0"/>
              <a:t>the</a:t>
            </a:r>
            <a:r>
              <a:rPr lang="uk-UA" sz="1500" dirty="0" smtClean="0"/>
              <a:t> </a:t>
            </a:r>
            <a:r>
              <a:rPr lang="uk-UA" sz="1500" dirty="0" err="1" smtClean="0"/>
              <a:t>priorities</a:t>
            </a:r>
            <a:r>
              <a:rPr lang="uk-UA" sz="1500" dirty="0" smtClean="0"/>
              <a:t> </a:t>
            </a:r>
            <a:r>
              <a:rPr lang="uk-UA" sz="1500" dirty="0" err="1" smtClean="0"/>
              <a:t>of</a:t>
            </a:r>
            <a:r>
              <a:rPr lang="uk-UA" sz="1500" dirty="0" smtClean="0"/>
              <a:t> </a:t>
            </a:r>
            <a:r>
              <a:rPr lang="uk-UA" sz="1500" dirty="0" err="1" smtClean="0"/>
              <a:t>environment</a:t>
            </a:r>
            <a:r>
              <a:rPr lang="uk-UA" sz="1500" dirty="0" smtClean="0"/>
              <a:t> </a:t>
            </a:r>
            <a:r>
              <a:rPr lang="uk-UA" sz="1500" dirty="0" err="1" smtClean="0"/>
              <a:t>orientiered</a:t>
            </a:r>
            <a:r>
              <a:rPr lang="uk-UA" sz="1500" dirty="0" smtClean="0"/>
              <a:t> </a:t>
            </a:r>
            <a:r>
              <a:rPr lang="uk-UA" sz="1500" dirty="0" err="1" smtClean="0"/>
              <a:t>work</a:t>
            </a:r>
            <a:r>
              <a:rPr lang="uk-UA" sz="1500" dirty="0" smtClean="0"/>
              <a:t> </a:t>
            </a:r>
            <a:r>
              <a:rPr lang="uk-UA" sz="1500" dirty="0" err="1" smtClean="0"/>
              <a:t>on</a:t>
            </a:r>
            <a:r>
              <a:rPr lang="uk-UA" sz="1500" dirty="0" smtClean="0"/>
              <a:t> </a:t>
            </a:r>
            <a:r>
              <a:rPr lang="uk-UA" sz="1500" dirty="0" err="1" smtClean="0"/>
              <a:t>preservation</a:t>
            </a:r>
            <a:r>
              <a:rPr lang="uk-UA" sz="1500" dirty="0" smtClean="0"/>
              <a:t> </a:t>
            </a:r>
            <a:r>
              <a:rPr lang="uk-UA" sz="1500" dirty="0" err="1" smtClean="0"/>
              <a:t>of</a:t>
            </a:r>
            <a:r>
              <a:rPr lang="uk-UA" sz="1500" dirty="0" smtClean="0"/>
              <a:t> </a:t>
            </a:r>
            <a:r>
              <a:rPr lang="uk-UA" sz="1500" dirty="0" err="1" smtClean="0"/>
              <a:t>unique</a:t>
            </a:r>
            <a:r>
              <a:rPr lang="uk-UA" sz="1500" dirty="0" smtClean="0"/>
              <a:t> </a:t>
            </a:r>
            <a:r>
              <a:rPr lang="uk-UA" sz="1500" dirty="0" err="1" smtClean="0"/>
              <a:t>and</a:t>
            </a:r>
            <a:r>
              <a:rPr lang="uk-UA" sz="1500" dirty="0" smtClean="0"/>
              <a:t> </a:t>
            </a:r>
            <a:r>
              <a:rPr lang="uk-UA" sz="1500" dirty="0" err="1" smtClean="0"/>
              <a:t>typical</a:t>
            </a:r>
            <a:r>
              <a:rPr lang="uk-UA" sz="1500" dirty="0" smtClean="0"/>
              <a:t> </a:t>
            </a:r>
            <a:r>
              <a:rPr lang="uk-UA" sz="1500" dirty="0" err="1" smtClean="0"/>
              <a:t>natural</a:t>
            </a:r>
            <a:r>
              <a:rPr lang="uk-UA" sz="1500" dirty="0" smtClean="0"/>
              <a:t> </a:t>
            </a:r>
            <a:r>
              <a:rPr lang="uk-UA" sz="1500" dirty="0" err="1" smtClean="0"/>
              <a:t>landscapes</a:t>
            </a:r>
            <a:r>
              <a:rPr lang="uk-UA" sz="1500" dirty="0" smtClean="0"/>
              <a:t>, </a:t>
            </a:r>
            <a:r>
              <a:rPr lang="uk-UA" sz="1500" dirty="0" err="1" smtClean="0"/>
              <a:t>creating</a:t>
            </a:r>
            <a:r>
              <a:rPr lang="uk-UA" sz="1500" dirty="0" smtClean="0"/>
              <a:t> </a:t>
            </a:r>
            <a:r>
              <a:rPr lang="uk-UA" sz="1500" dirty="0" err="1" smtClean="0"/>
              <a:t>conditions</a:t>
            </a:r>
            <a:r>
              <a:rPr lang="uk-UA" sz="1500" dirty="0" smtClean="0"/>
              <a:t> </a:t>
            </a:r>
            <a:r>
              <a:rPr lang="uk-UA" sz="1500" dirty="0" err="1" smtClean="0"/>
              <a:t>for</a:t>
            </a:r>
            <a:r>
              <a:rPr lang="uk-UA" sz="1500" dirty="0" smtClean="0"/>
              <a:t> </a:t>
            </a:r>
            <a:r>
              <a:rPr lang="uk-UA" sz="1500" dirty="0" err="1" smtClean="0"/>
              <a:t>recovery</a:t>
            </a:r>
            <a:r>
              <a:rPr lang="uk-UA" sz="1500" dirty="0" smtClean="0"/>
              <a:t> </a:t>
            </a:r>
            <a:r>
              <a:rPr lang="uk-UA" sz="1500" dirty="0" err="1" smtClean="0"/>
              <a:t>of</a:t>
            </a:r>
            <a:r>
              <a:rPr lang="uk-UA" sz="1500" dirty="0" smtClean="0"/>
              <a:t> </a:t>
            </a:r>
            <a:r>
              <a:rPr lang="uk-UA" sz="1500" dirty="0" err="1" smtClean="0"/>
              <a:t>species</a:t>
            </a:r>
            <a:r>
              <a:rPr lang="uk-UA" sz="1500" dirty="0" smtClean="0"/>
              <a:t> </a:t>
            </a:r>
            <a:r>
              <a:rPr lang="uk-UA" sz="1500" dirty="0" err="1" smtClean="0"/>
              <a:t>diversity</a:t>
            </a:r>
            <a:r>
              <a:rPr lang="uk-UA" sz="1500" dirty="0" smtClean="0"/>
              <a:t> </a:t>
            </a:r>
            <a:r>
              <a:rPr lang="uk-UA" sz="1500" dirty="0" err="1" smtClean="0"/>
              <a:t>of</a:t>
            </a:r>
            <a:r>
              <a:rPr lang="uk-UA" sz="1500" dirty="0" smtClean="0"/>
              <a:t> </a:t>
            </a:r>
            <a:r>
              <a:rPr lang="uk-UA" sz="1500" dirty="0" err="1" smtClean="0"/>
              <a:t>flora</a:t>
            </a:r>
            <a:r>
              <a:rPr lang="uk-UA" sz="1500" dirty="0" smtClean="0"/>
              <a:t> </a:t>
            </a:r>
            <a:r>
              <a:rPr lang="uk-UA" sz="1500" dirty="0" err="1" smtClean="0"/>
              <a:t>and</a:t>
            </a:r>
            <a:r>
              <a:rPr lang="uk-UA" sz="1500" dirty="0" smtClean="0"/>
              <a:t> </a:t>
            </a:r>
            <a:r>
              <a:rPr lang="uk-UA" sz="1500" dirty="0" err="1" smtClean="0"/>
              <a:t>fauna</a:t>
            </a:r>
            <a:r>
              <a:rPr lang="uk-UA" sz="1500" dirty="0" smtClean="0"/>
              <a:t>.</a:t>
            </a:r>
          </a:p>
          <a:p>
            <a:pPr>
              <a:buNone/>
            </a:pPr>
            <a:endParaRPr lang="uk-UA" sz="1500" dirty="0" smtClean="0"/>
          </a:p>
          <a:p>
            <a:pPr>
              <a:buNone/>
            </a:pPr>
            <a:endParaRPr lang="uk-UA" sz="1500" dirty="0" smtClean="0"/>
          </a:p>
          <a:p>
            <a:pPr>
              <a:buNone/>
            </a:pPr>
            <a:endParaRPr lang="en-US" sz="1500" dirty="0" smtClean="0"/>
          </a:p>
          <a:p>
            <a:pPr marL="90488" indent="0">
              <a:buNone/>
            </a:pPr>
            <a:r>
              <a:rPr lang="uk-UA" sz="1500" dirty="0" err="1" smtClean="0"/>
              <a:t>As</a:t>
            </a:r>
            <a:r>
              <a:rPr lang="uk-UA" sz="1500" dirty="0" smtClean="0"/>
              <a:t> </a:t>
            </a:r>
            <a:r>
              <a:rPr lang="uk-UA" sz="1500" dirty="0" err="1" smtClean="0"/>
              <a:t>of</a:t>
            </a:r>
            <a:r>
              <a:rPr lang="uk-UA" sz="1500" dirty="0" smtClean="0"/>
              <a:t> 01.01.2016 </a:t>
            </a:r>
            <a:r>
              <a:rPr lang="uk-UA" sz="1500" dirty="0" err="1" smtClean="0"/>
              <a:t>the</a:t>
            </a:r>
            <a:r>
              <a:rPr lang="uk-UA" sz="1500" dirty="0" smtClean="0"/>
              <a:t> </a:t>
            </a:r>
            <a:r>
              <a:rPr lang="uk-UA" sz="1500" b="1" dirty="0" err="1" smtClean="0"/>
              <a:t>Nature</a:t>
            </a:r>
            <a:r>
              <a:rPr lang="uk-UA" sz="1500" b="1" dirty="0" smtClean="0"/>
              <a:t> </a:t>
            </a:r>
            <a:r>
              <a:rPr lang="uk-UA" sz="1500" b="1" dirty="0" err="1" smtClean="0"/>
              <a:t>Reserve</a:t>
            </a:r>
            <a:r>
              <a:rPr lang="uk-UA" sz="1500" b="1" dirty="0" smtClean="0"/>
              <a:t> </a:t>
            </a:r>
            <a:r>
              <a:rPr lang="uk-UA" sz="1500" b="1" dirty="0" err="1" smtClean="0"/>
              <a:t>Fund</a:t>
            </a:r>
            <a:r>
              <a:rPr lang="uk-UA" sz="1500" dirty="0" smtClean="0"/>
              <a:t> </a:t>
            </a:r>
            <a:r>
              <a:rPr lang="uk-UA" sz="1500" dirty="0" err="1" smtClean="0"/>
              <a:t>of</a:t>
            </a:r>
            <a:r>
              <a:rPr lang="uk-UA" sz="1500" dirty="0" smtClean="0"/>
              <a:t> </a:t>
            </a:r>
            <a:r>
              <a:rPr lang="uk-UA" sz="1500" dirty="0" err="1" smtClean="0"/>
              <a:t>territory</a:t>
            </a:r>
            <a:r>
              <a:rPr lang="uk-UA" sz="1500" dirty="0" smtClean="0"/>
              <a:t> </a:t>
            </a:r>
            <a:r>
              <a:rPr lang="uk-UA" sz="1500" dirty="0" err="1" smtClean="0"/>
              <a:t>controlled</a:t>
            </a:r>
            <a:r>
              <a:rPr lang="uk-UA" sz="1500" dirty="0" smtClean="0"/>
              <a:t> </a:t>
            </a:r>
            <a:r>
              <a:rPr lang="uk-UA" sz="1500" dirty="0" err="1" smtClean="0"/>
              <a:t>by</a:t>
            </a:r>
            <a:r>
              <a:rPr lang="uk-UA" sz="1500" dirty="0" smtClean="0"/>
              <a:t> </a:t>
            </a:r>
            <a:r>
              <a:rPr lang="uk-UA" sz="1500" dirty="0" err="1" smtClean="0"/>
              <a:t>Ukrainian</a:t>
            </a:r>
            <a:r>
              <a:rPr lang="uk-UA" sz="1500" dirty="0" smtClean="0"/>
              <a:t> </a:t>
            </a:r>
            <a:r>
              <a:rPr lang="uk-UA" sz="1500" dirty="0" err="1" smtClean="0"/>
              <a:t>authorities</a:t>
            </a:r>
            <a:r>
              <a:rPr lang="uk-UA" sz="1500" dirty="0" smtClean="0"/>
              <a:t> </a:t>
            </a:r>
            <a:r>
              <a:rPr lang="uk-UA" sz="1500" dirty="0" err="1" smtClean="0"/>
              <a:t>consists</a:t>
            </a:r>
            <a:r>
              <a:rPr lang="uk-UA" sz="1500" dirty="0" smtClean="0"/>
              <a:t> </a:t>
            </a:r>
            <a:r>
              <a:rPr lang="uk-UA" sz="1500" dirty="0" err="1" smtClean="0"/>
              <a:t>of</a:t>
            </a:r>
            <a:r>
              <a:rPr lang="uk-UA" sz="1500" dirty="0" smtClean="0"/>
              <a:t> 130 </a:t>
            </a:r>
            <a:r>
              <a:rPr lang="uk-UA" sz="1500" dirty="0" err="1" smtClean="0"/>
              <a:t>objects</a:t>
            </a:r>
            <a:r>
              <a:rPr lang="uk-UA" sz="1500" dirty="0" smtClean="0"/>
              <a:t>, </a:t>
            </a:r>
            <a:r>
              <a:rPr lang="uk-UA" sz="1500" dirty="0" err="1" smtClean="0"/>
              <a:t>located</a:t>
            </a:r>
            <a:r>
              <a:rPr lang="uk-UA" sz="1500" dirty="0" smtClean="0"/>
              <a:t> </a:t>
            </a:r>
            <a:r>
              <a:rPr lang="uk-UA" sz="1500" dirty="0" err="1" smtClean="0"/>
              <a:t>on</a:t>
            </a:r>
            <a:r>
              <a:rPr lang="uk-UA" sz="1500" dirty="0" smtClean="0"/>
              <a:t> </a:t>
            </a:r>
            <a:r>
              <a:rPr lang="uk-UA" sz="1500" dirty="0" err="1" smtClean="0"/>
              <a:t>the</a:t>
            </a:r>
            <a:r>
              <a:rPr lang="uk-UA" sz="1500" dirty="0" smtClean="0"/>
              <a:t> </a:t>
            </a:r>
            <a:r>
              <a:rPr lang="en-US" sz="1500" dirty="0" smtClean="0"/>
              <a:t>area</a:t>
            </a:r>
            <a:r>
              <a:rPr lang="uk-UA" sz="1500" dirty="0" smtClean="0"/>
              <a:t> </a:t>
            </a:r>
            <a:r>
              <a:rPr lang="uk-UA" sz="1500" dirty="0" err="1" smtClean="0"/>
              <a:t>of</a:t>
            </a:r>
            <a:r>
              <a:rPr lang="uk-UA" sz="1500" dirty="0" smtClean="0"/>
              <a:t> 74.8 </a:t>
            </a:r>
            <a:r>
              <a:rPr lang="uk-UA" sz="1500" dirty="0" err="1" smtClean="0"/>
              <a:t>thous</a:t>
            </a:r>
            <a:r>
              <a:rPr lang="en-US" sz="1500" dirty="0" smtClean="0"/>
              <a:t>.</a:t>
            </a:r>
            <a:r>
              <a:rPr lang="uk-UA" sz="1500" dirty="0" smtClean="0"/>
              <a:t> </a:t>
            </a:r>
            <a:r>
              <a:rPr lang="uk-UA" sz="1500" dirty="0" err="1" smtClean="0"/>
              <a:t>ha</a:t>
            </a:r>
            <a:r>
              <a:rPr lang="uk-UA" sz="1500" dirty="0" smtClean="0"/>
              <a:t>. </a:t>
            </a:r>
            <a:r>
              <a:rPr lang="uk-UA" sz="1500" dirty="0" err="1" smtClean="0"/>
              <a:t>Area</a:t>
            </a:r>
            <a:r>
              <a:rPr lang="uk-UA" sz="1500" dirty="0" smtClean="0"/>
              <a:t> </a:t>
            </a:r>
            <a:r>
              <a:rPr lang="uk-UA" sz="1500" dirty="0" err="1" smtClean="0"/>
              <a:t>ratio</a:t>
            </a:r>
            <a:r>
              <a:rPr lang="uk-UA" sz="1500" dirty="0" smtClean="0"/>
              <a:t> </a:t>
            </a:r>
            <a:r>
              <a:rPr lang="uk-UA" sz="1500" dirty="0" err="1" smtClean="0"/>
              <a:t>of</a:t>
            </a:r>
            <a:r>
              <a:rPr lang="uk-UA" sz="1500" dirty="0" smtClean="0"/>
              <a:t> </a:t>
            </a:r>
            <a:r>
              <a:rPr lang="uk-UA" sz="1500" dirty="0" err="1" smtClean="0"/>
              <a:t>nature​​</a:t>
            </a:r>
            <a:r>
              <a:rPr lang="uk-UA" sz="1500" dirty="0" smtClean="0"/>
              <a:t> </a:t>
            </a:r>
            <a:r>
              <a:rPr lang="uk-UA" sz="1500" dirty="0" err="1" smtClean="0"/>
              <a:t>reserve</a:t>
            </a:r>
            <a:r>
              <a:rPr lang="uk-UA" sz="1500" dirty="0" smtClean="0"/>
              <a:t> </a:t>
            </a:r>
            <a:r>
              <a:rPr lang="uk-UA" sz="1500" dirty="0" err="1" smtClean="0"/>
              <a:t>fund</a:t>
            </a:r>
            <a:r>
              <a:rPr lang="uk-UA" sz="1500" dirty="0" smtClean="0"/>
              <a:t> </a:t>
            </a:r>
            <a:r>
              <a:rPr lang="uk-UA" sz="1500" dirty="0" err="1" smtClean="0"/>
              <a:t>to</a:t>
            </a:r>
            <a:r>
              <a:rPr lang="uk-UA" sz="1500" dirty="0" smtClean="0"/>
              <a:t> </a:t>
            </a:r>
            <a:r>
              <a:rPr lang="uk-UA" sz="1500" dirty="0" err="1" smtClean="0"/>
              <a:t>the</a:t>
            </a:r>
            <a:r>
              <a:rPr lang="uk-UA" sz="1500" dirty="0" smtClean="0"/>
              <a:t> </a:t>
            </a:r>
            <a:r>
              <a:rPr lang="uk-UA" sz="1500" dirty="0" err="1" smtClean="0"/>
              <a:t>territory</a:t>
            </a:r>
            <a:r>
              <a:rPr lang="uk-UA" sz="1500" dirty="0" smtClean="0"/>
              <a:t> </a:t>
            </a:r>
            <a:r>
              <a:rPr lang="uk-UA" sz="1500" dirty="0" err="1" smtClean="0"/>
              <a:t>of</a:t>
            </a:r>
            <a:r>
              <a:rPr lang="uk-UA" sz="1500" dirty="0" smtClean="0"/>
              <a:t> </a:t>
            </a:r>
            <a:r>
              <a:rPr lang="uk-UA" sz="1500" dirty="0" err="1" smtClean="0"/>
              <a:t>the</a:t>
            </a:r>
            <a:r>
              <a:rPr lang="uk-UA" sz="1500" dirty="0" smtClean="0"/>
              <a:t> </a:t>
            </a:r>
            <a:r>
              <a:rPr lang="uk-UA" sz="1500" dirty="0" err="1" smtClean="0"/>
              <a:t>region</a:t>
            </a:r>
            <a:r>
              <a:rPr lang="uk-UA" sz="1500" dirty="0" smtClean="0"/>
              <a:t> </a:t>
            </a:r>
            <a:r>
              <a:rPr lang="uk-UA" sz="1500" dirty="0" err="1" smtClean="0"/>
              <a:t>is</a:t>
            </a:r>
            <a:r>
              <a:rPr lang="uk-UA" sz="1500" dirty="0" smtClean="0"/>
              <a:t> 3.97%.</a:t>
            </a:r>
          </a:p>
          <a:p>
            <a:pPr>
              <a:buNone/>
            </a:pPr>
            <a:endParaRPr lang="en-US" sz="1500" dirty="0" smtClean="0">
              <a:solidFill>
                <a:srgbClr val="FF0000"/>
              </a:solidFill>
            </a:endParaRPr>
          </a:p>
          <a:p>
            <a:pPr>
              <a:buNone/>
            </a:pPr>
            <a:r>
              <a:rPr lang="en-US" sz="1500" dirty="0" smtClean="0"/>
              <a:t>Decision on announcement of new conservation area of local significance, which are: reserved natural boundaries “</a:t>
            </a:r>
            <a:r>
              <a:rPr lang="en-US" sz="1500" dirty="0" err="1" smtClean="0"/>
              <a:t>Shyroke</a:t>
            </a:r>
            <a:r>
              <a:rPr lang="en-US" sz="1500" dirty="0" smtClean="0"/>
              <a:t>” and “</a:t>
            </a:r>
            <a:r>
              <a:rPr lang="en-US" sz="1500" dirty="0" err="1" smtClean="0"/>
              <a:t>Khriaschuvakha</a:t>
            </a:r>
            <a:r>
              <a:rPr lang="en-US" sz="1500" dirty="0" smtClean="0"/>
              <a:t>”, forest public zoological “</a:t>
            </a:r>
            <a:r>
              <a:rPr lang="en-US" sz="1500" dirty="0" err="1" smtClean="0"/>
              <a:t>Zherebets</a:t>
            </a:r>
            <a:r>
              <a:rPr lang="en-US" sz="1500" dirty="0" smtClean="0"/>
              <a:t>”, national hydrological monument “</a:t>
            </a:r>
            <a:r>
              <a:rPr lang="en-US" sz="1500" dirty="0" err="1" smtClean="0"/>
              <a:t>Dzherelo</a:t>
            </a:r>
            <a:r>
              <a:rPr lang="en-US" sz="1500" dirty="0" smtClean="0"/>
              <a:t> </a:t>
            </a:r>
            <a:r>
              <a:rPr lang="en-US" sz="1500" dirty="0" err="1" smtClean="0"/>
              <a:t>Kozachie</a:t>
            </a:r>
            <a:r>
              <a:rPr lang="en-US" sz="1500" dirty="0" smtClean="0"/>
              <a:t>”, and of national value  “</a:t>
            </a:r>
            <a:r>
              <a:rPr lang="en-US" sz="1500" dirty="0" err="1" smtClean="0"/>
              <a:t>Balka</a:t>
            </a:r>
            <a:r>
              <a:rPr lang="en-US" sz="1500" dirty="0" smtClean="0"/>
              <a:t> </a:t>
            </a:r>
            <a:r>
              <a:rPr lang="en-US" sz="1500" dirty="0" err="1" smtClean="0"/>
              <a:t>Kreidianyi</a:t>
            </a:r>
            <a:r>
              <a:rPr lang="en-US" sz="1500" dirty="0" smtClean="0"/>
              <a:t> </a:t>
            </a:r>
            <a:r>
              <a:rPr lang="en-US" sz="1500" dirty="0" err="1" smtClean="0"/>
              <a:t>iar</a:t>
            </a:r>
            <a:r>
              <a:rPr lang="en-US" sz="1500" dirty="0" smtClean="0"/>
              <a:t>” (botanical national monument) </a:t>
            </a:r>
            <a:r>
              <a:rPr lang="en-US" sz="1500" dirty="0"/>
              <a:t>have been already </a:t>
            </a:r>
            <a:r>
              <a:rPr lang="en-US" sz="1500" dirty="0" smtClean="0"/>
              <a:t>made.</a:t>
            </a:r>
            <a:endParaRPr lang="uk-UA" sz="1500" dirty="0" smtClean="0"/>
          </a:p>
          <a:p>
            <a:pPr>
              <a:buNone/>
            </a:pPr>
            <a:endParaRPr lang="uk-UA" dirty="0" smtClean="0"/>
          </a:p>
          <a:p>
            <a:pPr>
              <a:buNone/>
            </a:pPr>
            <a:endParaRPr lang="uk-UA" dirty="0"/>
          </a:p>
        </p:txBody>
      </p:sp>
      <p:sp>
        <p:nvSpPr>
          <p:cNvPr id="9" name="Прямоугольник 8"/>
          <p:cNvSpPr/>
          <p:nvPr/>
        </p:nvSpPr>
        <p:spPr>
          <a:xfrm>
            <a:off x="714356" y="0"/>
            <a:ext cx="6143644" cy="1200329"/>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Ознайомлення з Луганською областю</a:t>
            </a:r>
          </a:p>
          <a:p>
            <a:pPr algn="ctr"/>
            <a:r>
              <a:rPr lang="uk-UA" sz="2400" b="1" u="sng" dirty="0" err="1" smtClean="0"/>
              <a:t>Exposure</a:t>
            </a:r>
            <a:r>
              <a:rPr lang="uk-UA" sz="2400" b="1" u="sng" dirty="0" smtClean="0"/>
              <a:t> </a:t>
            </a:r>
            <a:r>
              <a:rPr lang="uk-UA" sz="2400" b="1" u="sng" dirty="0" err="1" smtClean="0"/>
              <a:t>to</a:t>
            </a:r>
            <a:r>
              <a:rPr lang="uk-UA" sz="2400" b="1" u="sng" dirty="0" smtClean="0"/>
              <a:t> </a:t>
            </a:r>
            <a:r>
              <a:rPr lang="uk-UA" sz="2400" b="1" u="sng" dirty="0" err="1" smtClean="0"/>
              <a:t>Luhansk</a:t>
            </a:r>
            <a:r>
              <a:rPr lang="uk-UA" sz="2400" b="1" u="sng" dirty="0" smtClean="0"/>
              <a:t> </a:t>
            </a:r>
            <a:r>
              <a:rPr lang="uk-UA" sz="2400" b="1" u="sng" dirty="0" err="1" smtClean="0"/>
              <a:t>region</a:t>
            </a:r>
            <a:endParaRPr lang="uk-UA" sz="2400" b="1" u="sng" dirty="0" smtClean="0"/>
          </a:p>
          <a:p>
            <a:pPr algn="ctr"/>
            <a:endParaRPr lang="ru-RU" sz="2400" b="1" cap="all"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2"/>
          <p:cNvPicPr>
            <a:picLocks noChangeAspect="1" noChangeArrowheads="1"/>
          </p:cNvPicPr>
          <p:nvPr/>
        </p:nvPicPr>
        <p:blipFill>
          <a:blip r:embed="rId3" cstate="print"/>
          <a:srcRect/>
          <a:stretch>
            <a:fillRect/>
          </a:stretch>
        </p:blipFill>
        <p:spPr bwMode="auto">
          <a:xfrm>
            <a:off x="3827463" y="7380312"/>
            <a:ext cx="3030537" cy="1763688"/>
          </a:xfrm>
          <a:prstGeom prst="rect">
            <a:avLst/>
          </a:prstGeom>
          <a:noFill/>
          <a:ln w="9525">
            <a:noFill/>
            <a:miter lim="800000"/>
            <a:headEnd/>
            <a:tailEnd/>
          </a:ln>
          <a:effectLst/>
        </p:spPr>
      </p:pic>
      <p:sp>
        <p:nvSpPr>
          <p:cNvPr id="7" name="Номер слайда 6"/>
          <p:cNvSpPr>
            <a:spLocks noGrp="1"/>
          </p:cNvSpPr>
          <p:nvPr>
            <p:ph type="sldNum" sz="quarter" idx="12"/>
          </p:nvPr>
        </p:nvSpPr>
        <p:spPr/>
        <p:txBody>
          <a:bodyPr/>
          <a:lstStyle/>
          <a:p>
            <a:fld id="{02DDA13B-1F5D-406F-BCEB-6C5237BE0993}" type="slidenum">
              <a:rPr lang="uk-UA" smtClean="0"/>
              <a:pPr/>
              <a:t>27</a:t>
            </a:fld>
            <a:endParaRPr lang="uk-U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778909"/>
          </a:xfrm>
        </p:spPr>
        <p:txBody>
          <a:bodyPr>
            <a:normAutofit fontScale="90000"/>
          </a:bodyPr>
          <a:lstStyle/>
          <a:p>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u="sng" dirty="0">
                <a:solidFill>
                  <a:schemeClr val="tx1"/>
                </a:solidFill>
                <a:latin typeface="+mn-lt"/>
                <a:ea typeface="+mn-ea"/>
                <a:cs typeface="+mn-cs"/>
              </a:rPr>
              <a:t>Ознайомлення з Луганською областю</a:t>
            </a:r>
            <a:br>
              <a:rPr lang="uk-UA" sz="2700" u="sng" dirty="0">
                <a:solidFill>
                  <a:schemeClr val="tx1"/>
                </a:solidFill>
                <a:latin typeface="+mn-lt"/>
                <a:ea typeface="+mn-ea"/>
                <a:cs typeface="+mn-cs"/>
              </a:rPr>
            </a:br>
            <a:r>
              <a:rPr lang="uk-UA" sz="2700" u="sng" dirty="0" err="1">
                <a:solidFill>
                  <a:schemeClr val="tx1"/>
                </a:solidFill>
                <a:latin typeface="+mn-lt"/>
                <a:ea typeface="+mn-ea"/>
                <a:cs typeface="+mn-cs"/>
              </a:rPr>
              <a:t>Exposure</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to</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Luhansk</a:t>
            </a:r>
            <a:r>
              <a:rPr lang="uk-UA" sz="2700" u="sng" dirty="0">
                <a:solidFill>
                  <a:schemeClr val="tx1"/>
                </a:solidFill>
                <a:latin typeface="+mn-lt"/>
                <a:ea typeface="+mn-ea"/>
                <a:cs typeface="+mn-cs"/>
              </a:rPr>
              <a:t> </a:t>
            </a:r>
            <a:r>
              <a:rPr lang="uk-UA" sz="2700" u="sng" dirty="0" err="1">
                <a:solidFill>
                  <a:schemeClr val="tx1"/>
                </a:solidFill>
                <a:latin typeface="+mn-lt"/>
                <a:ea typeface="+mn-ea"/>
                <a:cs typeface="+mn-cs"/>
              </a:rPr>
              <a:t>region</a:t>
            </a:r>
            <a:r>
              <a:rPr lang="uk-UA" sz="4000" dirty="0" smtClean="0"/>
              <a:t/>
            </a:r>
            <a:br>
              <a:rPr lang="uk-UA" sz="4000" dirty="0" smtClean="0"/>
            </a:br>
            <a:r>
              <a:rPr lang="ru-RU" sz="4400"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4400"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uk-UA" dirty="0"/>
          </a:p>
        </p:txBody>
      </p:sp>
      <p:sp>
        <p:nvSpPr>
          <p:cNvPr id="5" name="Содержимое 4"/>
          <p:cNvSpPr>
            <a:spLocks noGrp="1"/>
          </p:cNvSpPr>
          <p:nvPr>
            <p:ph sz="quarter" idx="2"/>
          </p:nvPr>
        </p:nvSpPr>
        <p:spPr>
          <a:xfrm>
            <a:off x="-428652" y="1214414"/>
            <a:ext cx="4073675" cy="7929586"/>
          </a:xfrm>
        </p:spPr>
        <p:txBody>
          <a:bodyPr>
            <a:normAutofit/>
          </a:bodyPr>
          <a:lstStyle/>
          <a:p>
            <a:pPr marL="892175" indent="0">
              <a:buNone/>
            </a:pPr>
            <a:r>
              <a:rPr lang="uk-UA" b="1" dirty="0" smtClean="0"/>
              <a:t>Заклади:</a:t>
            </a:r>
          </a:p>
          <a:p>
            <a:pPr marL="892175" indent="0">
              <a:buNone/>
            </a:pPr>
            <a:r>
              <a:rPr lang="uk-UA" b="1" dirty="0" smtClean="0"/>
              <a:t>Банки області:</a:t>
            </a:r>
          </a:p>
          <a:p>
            <a:pPr marL="892175" indent="0">
              <a:lnSpc>
                <a:spcPct val="90000"/>
              </a:lnSpc>
            </a:pPr>
            <a:endParaRPr lang="uk-UA" sz="1500" dirty="0" smtClean="0"/>
          </a:p>
          <a:p>
            <a:pPr marL="892175" indent="0">
              <a:lnSpc>
                <a:spcPct val="150000"/>
              </a:lnSpc>
              <a:spcBef>
                <a:spcPts val="0"/>
              </a:spcBef>
            </a:pPr>
            <a:r>
              <a:rPr lang="uk-UA" sz="1500" b="1" dirty="0" smtClean="0"/>
              <a:t>АБ "КЛІРИНГОВИЙ ДІМ"</a:t>
            </a:r>
            <a:r>
              <a:rPr lang="uk-UA" sz="1500" dirty="0" smtClean="0"/>
              <a:t> </a:t>
            </a:r>
          </a:p>
          <a:p>
            <a:pPr marL="892175" indent="0">
              <a:lnSpc>
                <a:spcPct val="150000"/>
              </a:lnSpc>
              <a:spcBef>
                <a:spcPts val="0"/>
              </a:spcBef>
            </a:pPr>
            <a:r>
              <a:rPr lang="uk-UA" sz="1500" b="1" dirty="0" smtClean="0"/>
              <a:t>АБ "УКРГАЗБАНК"</a:t>
            </a:r>
            <a:r>
              <a:rPr lang="uk-UA" sz="1500" dirty="0" smtClean="0"/>
              <a:t> </a:t>
            </a:r>
          </a:p>
          <a:p>
            <a:pPr marL="892175" indent="0">
              <a:lnSpc>
                <a:spcPct val="110000"/>
              </a:lnSpc>
              <a:spcBef>
                <a:spcPts val="0"/>
              </a:spcBef>
            </a:pPr>
            <a:r>
              <a:rPr lang="uk-UA" sz="1500" b="1" dirty="0" smtClean="0"/>
              <a:t>ПАТ "ПЕРШИЙ УКРАЇНСЬКИЙ </a:t>
            </a:r>
            <a:r>
              <a:rPr lang="uk-UA" sz="1500" b="1" dirty="0"/>
              <a:t>МІЖНАРОДНИЙ БАНК"</a:t>
            </a:r>
          </a:p>
          <a:p>
            <a:pPr marL="892175" indent="0">
              <a:lnSpc>
                <a:spcPct val="150000"/>
              </a:lnSpc>
              <a:spcBef>
                <a:spcPts val="0"/>
              </a:spcBef>
            </a:pPr>
            <a:r>
              <a:rPr lang="uk-UA" sz="1500" b="1" dirty="0" smtClean="0"/>
              <a:t>АТ "СБЕРБАНК РОССІЇ"</a:t>
            </a:r>
            <a:r>
              <a:rPr lang="uk-UA" sz="1500" dirty="0" smtClean="0"/>
              <a:t> </a:t>
            </a:r>
          </a:p>
          <a:p>
            <a:pPr marL="892175" indent="0">
              <a:lnSpc>
                <a:spcPct val="150000"/>
              </a:lnSpc>
              <a:spcBef>
                <a:spcPts val="0"/>
              </a:spcBef>
            </a:pPr>
            <a:r>
              <a:rPr lang="uk-UA" sz="1500" b="1" dirty="0" smtClean="0"/>
              <a:t>"</a:t>
            </a:r>
            <a:r>
              <a:rPr lang="en-US" sz="1500" b="1" dirty="0" err="1" smtClean="0"/>
              <a:t>UniCreditBank</a:t>
            </a:r>
            <a:r>
              <a:rPr lang="uk-UA" sz="1500" b="1" dirty="0"/>
              <a:t>"</a:t>
            </a:r>
          </a:p>
          <a:p>
            <a:pPr marL="892175" indent="0">
              <a:lnSpc>
                <a:spcPct val="150000"/>
              </a:lnSpc>
              <a:spcBef>
                <a:spcPts val="0"/>
              </a:spcBef>
            </a:pPr>
            <a:r>
              <a:rPr lang="uk-UA" sz="1500" b="1" dirty="0" smtClean="0"/>
              <a:t> </a:t>
            </a:r>
            <a:r>
              <a:rPr lang="uk-UA" sz="1500" dirty="0" smtClean="0"/>
              <a:t> </a:t>
            </a:r>
            <a:r>
              <a:rPr lang="uk-UA" sz="1500" b="1" dirty="0" smtClean="0"/>
              <a:t>ПАТ "УкрСиббанк"</a:t>
            </a:r>
          </a:p>
          <a:p>
            <a:pPr marL="892175" indent="0">
              <a:lnSpc>
                <a:spcPct val="150000"/>
              </a:lnSpc>
              <a:spcBef>
                <a:spcPts val="0"/>
              </a:spcBef>
            </a:pPr>
            <a:r>
              <a:rPr lang="uk-UA" sz="1500" b="1" dirty="0" smtClean="0"/>
              <a:t>ПАТ "ПРОМІНВЕСТБАНК"</a:t>
            </a:r>
            <a:r>
              <a:rPr lang="uk-UA" sz="1500" dirty="0" smtClean="0"/>
              <a:t> </a:t>
            </a:r>
          </a:p>
          <a:p>
            <a:pPr marL="892175" indent="0">
              <a:lnSpc>
                <a:spcPct val="150000"/>
              </a:lnSpc>
              <a:spcBef>
                <a:spcPts val="0"/>
              </a:spcBef>
            </a:pPr>
            <a:r>
              <a:rPr lang="uk-UA" sz="1500" b="1" dirty="0" smtClean="0"/>
              <a:t>АТ "УКРЕКСІМБАНК"</a:t>
            </a:r>
            <a:r>
              <a:rPr lang="uk-UA" sz="1500" dirty="0" smtClean="0"/>
              <a:t> </a:t>
            </a:r>
          </a:p>
          <a:p>
            <a:pPr marL="892175" indent="0">
              <a:lnSpc>
                <a:spcPct val="150000"/>
              </a:lnSpc>
              <a:spcBef>
                <a:spcPts val="0"/>
              </a:spcBef>
            </a:pPr>
            <a:r>
              <a:rPr lang="uk-UA" sz="1500" b="1" dirty="0" smtClean="0"/>
              <a:t>ПАТ КБ "ПРИВАТБАНК"</a:t>
            </a:r>
            <a:r>
              <a:rPr lang="uk-UA" sz="1500" dirty="0" smtClean="0"/>
              <a:t> </a:t>
            </a:r>
          </a:p>
          <a:p>
            <a:pPr marL="892175" indent="0">
              <a:lnSpc>
                <a:spcPct val="150000"/>
              </a:lnSpc>
              <a:spcBef>
                <a:spcPts val="0"/>
              </a:spcBef>
            </a:pPr>
            <a:r>
              <a:rPr lang="uk-UA" sz="1500" b="1" dirty="0" smtClean="0"/>
              <a:t>АТ "ОЩАДБАНК"</a:t>
            </a:r>
            <a:r>
              <a:rPr lang="uk-UA" sz="1500" dirty="0" smtClean="0"/>
              <a:t> </a:t>
            </a:r>
          </a:p>
          <a:p>
            <a:pPr marL="892175" indent="0">
              <a:spcBef>
                <a:spcPts val="0"/>
              </a:spcBef>
            </a:pPr>
            <a:r>
              <a:rPr lang="uk-UA" sz="1500" b="1" dirty="0" smtClean="0"/>
              <a:t>ПАТ "РАЙФФАЙЗЕН БАНК АВАЛЬ"</a:t>
            </a:r>
            <a:r>
              <a:rPr lang="uk-UA" sz="1500" dirty="0" smtClean="0"/>
              <a:t> </a:t>
            </a:r>
          </a:p>
          <a:p>
            <a:pPr marL="892175" indent="0">
              <a:lnSpc>
                <a:spcPct val="150000"/>
              </a:lnSpc>
              <a:spcBef>
                <a:spcPts val="0"/>
              </a:spcBef>
            </a:pPr>
            <a:r>
              <a:rPr lang="uk-UA" sz="1500" b="1" dirty="0" smtClean="0"/>
              <a:t>ПАТ "АЛЬФА-БАНК"</a:t>
            </a:r>
            <a:r>
              <a:rPr lang="uk-UA" sz="1500" dirty="0" smtClean="0"/>
              <a:t> </a:t>
            </a:r>
          </a:p>
          <a:p>
            <a:pPr marL="892175" indent="0">
              <a:lnSpc>
                <a:spcPct val="150000"/>
              </a:lnSpc>
              <a:spcBef>
                <a:spcPts val="0"/>
              </a:spcBef>
            </a:pPr>
            <a:r>
              <a:rPr lang="uk-UA" sz="1500" b="1" dirty="0" smtClean="0"/>
              <a:t>ПАТ КБ "ПРАВЕКС-БАНК"</a:t>
            </a:r>
            <a:r>
              <a:rPr lang="uk-UA" sz="1500" dirty="0" smtClean="0"/>
              <a:t> </a:t>
            </a:r>
          </a:p>
          <a:p>
            <a:pPr marL="892175" indent="0">
              <a:lnSpc>
                <a:spcPct val="150000"/>
              </a:lnSpc>
              <a:spcBef>
                <a:spcPts val="0"/>
              </a:spcBef>
            </a:pPr>
            <a:r>
              <a:rPr lang="uk-UA" sz="1500" b="1" dirty="0" smtClean="0"/>
              <a:t>КБ "ХРЕЩАТИК"</a:t>
            </a:r>
          </a:p>
          <a:p>
            <a:pPr marL="892175" indent="0">
              <a:lnSpc>
                <a:spcPct val="150000"/>
              </a:lnSpc>
              <a:spcBef>
                <a:spcPts val="0"/>
              </a:spcBef>
            </a:pPr>
            <a:r>
              <a:rPr lang="uk-UA" sz="1500" b="1" dirty="0" smtClean="0"/>
              <a:t>ПАТ "КРЕДІ АГРІКОЛЬ БАНК"</a:t>
            </a:r>
          </a:p>
          <a:p>
            <a:pPr marL="892175" indent="0">
              <a:lnSpc>
                <a:spcPct val="150000"/>
              </a:lnSpc>
              <a:spcBef>
                <a:spcPts val="0"/>
              </a:spcBef>
            </a:pPr>
            <a:r>
              <a:rPr lang="uk-UA" sz="1500" b="1" dirty="0" smtClean="0"/>
              <a:t>ПАТ "А-БАНК"</a:t>
            </a:r>
            <a:r>
              <a:rPr lang="uk-UA" sz="1500" dirty="0" smtClean="0"/>
              <a:t> </a:t>
            </a:r>
          </a:p>
          <a:p>
            <a:pPr marL="892175" indent="0">
              <a:lnSpc>
                <a:spcPct val="150000"/>
              </a:lnSpc>
              <a:spcBef>
                <a:spcPts val="0"/>
              </a:spcBef>
            </a:pPr>
            <a:r>
              <a:rPr lang="uk-UA" sz="1500" b="1" dirty="0" smtClean="0"/>
              <a:t>АБ "ЕКСПРЕС-БАНК"</a:t>
            </a:r>
            <a:r>
              <a:rPr lang="uk-UA" sz="1500" dirty="0" smtClean="0"/>
              <a:t> </a:t>
            </a:r>
          </a:p>
          <a:p>
            <a:endParaRPr lang="uk-UA" sz="1800" dirty="0" smtClean="0"/>
          </a:p>
          <a:p>
            <a:endParaRPr lang="uk-UA" sz="1700" dirty="0"/>
          </a:p>
        </p:txBody>
      </p:sp>
      <p:sp>
        <p:nvSpPr>
          <p:cNvPr id="6" name="Содержимое 5"/>
          <p:cNvSpPr>
            <a:spLocks noGrp="1"/>
          </p:cNvSpPr>
          <p:nvPr>
            <p:ph sz="quarter" idx="4"/>
          </p:nvPr>
        </p:nvSpPr>
        <p:spPr>
          <a:xfrm>
            <a:off x="3573017" y="1142976"/>
            <a:ext cx="3284984" cy="8001024"/>
          </a:xfrm>
        </p:spPr>
        <p:txBody>
          <a:bodyPr>
            <a:noAutofit/>
          </a:bodyPr>
          <a:lstStyle/>
          <a:p>
            <a:pPr>
              <a:buNone/>
            </a:pPr>
            <a:r>
              <a:rPr lang="uk-UA" sz="2200" b="1" dirty="0" err="1" smtClean="0"/>
              <a:t>Establishments</a:t>
            </a:r>
            <a:r>
              <a:rPr lang="uk-UA" sz="2200" b="1" dirty="0" smtClean="0"/>
              <a:t>:</a:t>
            </a:r>
            <a:endParaRPr lang="uk-UA" sz="2200" dirty="0" smtClean="0"/>
          </a:p>
          <a:p>
            <a:pPr>
              <a:buNone/>
            </a:pPr>
            <a:r>
              <a:rPr lang="uk-UA" sz="2200" dirty="0" smtClean="0"/>
              <a:t> </a:t>
            </a:r>
            <a:r>
              <a:rPr lang="uk-UA" sz="2200" b="1" dirty="0" err="1" smtClean="0"/>
              <a:t>Banks</a:t>
            </a:r>
            <a:r>
              <a:rPr lang="uk-UA" sz="2200" b="1" dirty="0" smtClean="0"/>
              <a:t> </a:t>
            </a:r>
            <a:r>
              <a:rPr lang="uk-UA" sz="2200" b="1" dirty="0" err="1" smtClean="0"/>
              <a:t>of</a:t>
            </a:r>
            <a:r>
              <a:rPr lang="uk-UA" sz="2200" b="1" dirty="0" smtClean="0"/>
              <a:t> </a:t>
            </a:r>
            <a:r>
              <a:rPr lang="uk-UA" sz="2200" b="1" dirty="0" err="1" smtClean="0"/>
              <a:t>the</a:t>
            </a:r>
            <a:r>
              <a:rPr lang="uk-UA" sz="2200" b="1" dirty="0" smtClean="0"/>
              <a:t> </a:t>
            </a:r>
            <a:r>
              <a:rPr lang="uk-UA" sz="2200" b="1" dirty="0" err="1" smtClean="0"/>
              <a:t>region</a:t>
            </a:r>
            <a:r>
              <a:rPr lang="uk-UA" sz="2200" b="1" dirty="0" smtClean="0"/>
              <a:t>:</a:t>
            </a:r>
            <a:endParaRPr lang="uk-UA" sz="2200" dirty="0" smtClean="0"/>
          </a:p>
          <a:p>
            <a:endParaRPr lang="en-US" sz="950" b="1" dirty="0" smtClean="0"/>
          </a:p>
          <a:p>
            <a:pPr marL="90488" indent="46038">
              <a:tabLst>
                <a:tab pos="180975" algn="l"/>
              </a:tabLst>
            </a:pPr>
            <a:endParaRPr lang="uk-UA" sz="1500" b="1" dirty="0" smtClean="0"/>
          </a:p>
          <a:p>
            <a:pPr marL="90488" indent="46038">
              <a:lnSpc>
                <a:spcPct val="120000"/>
              </a:lnSpc>
              <a:tabLst>
                <a:tab pos="180975" algn="l"/>
              </a:tabLst>
            </a:pPr>
            <a:r>
              <a:rPr lang="uk-UA" sz="1500" b="1" dirty="0" smtClean="0"/>
              <a:t>JSB "CLEARING HOUSE"</a:t>
            </a:r>
            <a:endParaRPr lang="uk-UA" sz="1500" dirty="0" smtClean="0"/>
          </a:p>
          <a:p>
            <a:pPr marL="90488" indent="46038">
              <a:lnSpc>
                <a:spcPct val="120000"/>
              </a:lnSpc>
              <a:tabLst>
                <a:tab pos="180975" algn="l"/>
              </a:tabLst>
            </a:pPr>
            <a:r>
              <a:rPr lang="uk-UA" sz="1500" dirty="0" smtClean="0"/>
              <a:t> </a:t>
            </a:r>
            <a:r>
              <a:rPr lang="uk-UA" sz="1500" b="1" dirty="0" smtClean="0"/>
              <a:t>JSB "UKRGASBANK"</a:t>
            </a:r>
            <a:endParaRPr lang="uk-UA" sz="1500" dirty="0" smtClean="0"/>
          </a:p>
          <a:p>
            <a:pPr marL="90488" indent="46038">
              <a:lnSpc>
                <a:spcPct val="120000"/>
              </a:lnSpc>
              <a:tabLst>
                <a:tab pos="180975" algn="l"/>
              </a:tabLst>
            </a:pPr>
            <a:r>
              <a:rPr lang="uk-UA" sz="1500" dirty="0" smtClean="0"/>
              <a:t> </a:t>
            </a:r>
            <a:r>
              <a:rPr lang="uk-UA" sz="1500" b="1" dirty="0" smtClean="0"/>
              <a:t>PJSC "FIRST UKRAINIAN INTERNATIONAL BANK"</a:t>
            </a:r>
            <a:endParaRPr lang="uk-UA" sz="1500" dirty="0" smtClean="0"/>
          </a:p>
          <a:p>
            <a:pPr marL="90488" indent="46038">
              <a:lnSpc>
                <a:spcPct val="120000"/>
              </a:lnSpc>
              <a:tabLst>
                <a:tab pos="180975" algn="l"/>
              </a:tabLst>
            </a:pPr>
            <a:r>
              <a:rPr lang="uk-UA" sz="1500" dirty="0" smtClean="0"/>
              <a:t> </a:t>
            </a:r>
            <a:r>
              <a:rPr lang="uk-UA" sz="1500" b="1" dirty="0" smtClean="0"/>
              <a:t>JSC "SBERBANK OF RUSSIA"</a:t>
            </a:r>
            <a:endParaRPr lang="uk-UA" sz="1500" dirty="0" smtClean="0"/>
          </a:p>
          <a:p>
            <a:pPr marL="90488" indent="46038">
              <a:lnSpc>
                <a:spcPct val="120000"/>
              </a:lnSpc>
              <a:tabLst>
                <a:tab pos="180975" algn="l"/>
              </a:tabLst>
            </a:pPr>
            <a:r>
              <a:rPr lang="uk-UA" sz="1500" dirty="0" smtClean="0"/>
              <a:t> </a:t>
            </a:r>
            <a:r>
              <a:rPr lang="uk-UA" sz="1500" b="1" dirty="0" smtClean="0"/>
              <a:t>"</a:t>
            </a:r>
            <a:r>
              <a:rPr lang="uk-UA" sz="1500" b="1" dirty="0" err="1" smtClean="0"/>
              <a:t>UniCreditBank</a:t>
            </a:r>
            <a:r>
              <a:rPr lang="uk-UA" sz="1500" b="1" dirty="0" smtClean="0"/>
              <a:t>"</a:t>
            </a:r>
            <a:endParaRPr lang="uk-UA" sz="1500" dirty="0" smtClean="0"/>
          </a:p>
          <a:p>
            <a:pPr marL="90488" indent="46038">
              <a:lnSpc>
                <a:spcPct val="120000"/>
              </a:lnSpc>
              <a:tabLst>
                <a:tab pos="180975" algn="l"/>
              </a:tabLst>
            </a:pPr>
            <a:r>
              <a:rPr lang="uk-UA" sz="1500" dirty="0" smtClean="0"/>
              <a:t>  </a:t>
            </a:r>
            <a:r>
              <a:rPr lang="uk-UA" sz="1500" b="1" dirty="0" smtClean="0"/>
              <a:t>PJSC "</a:t>
            </a:r>
            <a:r>
              <a:rPr lang="uk-UA" sz="1500" b="1" dirty="0" err="1" smtClean="0"/>
              <a:t>UkrSibbank</a:t>
            </a:r>
            <a:r>
              <a:rPr lang="uk-UA" sz="1500" b="1" dirty="0" smtClean="0"/>
              <a:t>"</a:t>
            </a:r>
            <a:endParaRPr lang="uk-UA" sz="1500" dirty="0" smtClean="0"/>
          </a:p>
          <a:p>
            <a:pPr marL="90488" indent="46038">
              <a:lnSpc>
                <a:spcPct val="120000"/>
              </a:lnSpc>
              <a:tabLst>
                <a:tab pos="180975" algn="l"/>
              </a:tabLst>
            </a:pPr>
            <a:r>
              <a:rPr lang="uk-UA" sz="1500" dirty="0" smtClean="0"/>
              <a:t> </a:t>
            </a:r>
            <a:r>
              <a:rPr lang="uk-UA" sz="1500" b="1" dirty="0" smtClean="0"/>
              <a:t>PJSC "PROMINVESTBANK"</a:t>
            </a:r>
            <a:endParaRPr lang="uk-UA" sz="1500" dirty="0" smtClean="0"/>
          </a:p>
          <a:p>
            <a:pPr marL="90488" indent="46038">
              <a:lnSpc>
                <a:spcPct val="120000"/>
              </a:lnSpc>
              <a:tabLst>
                <a:tab pos="180975" algn="l"/>
              </a:tabLst>
            </a:pPr>
            <a:r>
              <a:rPr lang="uk-UA" sz="1500" dirty="0" smtClean="0"/>
              <a:t> </a:t>
            </a:r>
            <a:r>
              <a:rPr lang="uk-UA" sz="1500" b="1" dirty="0" smtClean="0"/>
              <a:t>JSC "UKREXIMBANK"</a:t>
            </a:r>
            <a:endParaRPr lang="uk-UA" sz="1500" dirty="0" smtClean="0"/>
          </a:p>
          <a:p>
            <a:pPr marL="90488" indent="46038">
              <a:lnSpc>
                <a:spcPct val="120000"/>
              </a:lnSpc>
              <a:tabLst>
                <a:tab pos="180975" algn="l"/>
              </a:tabLst>
            </a:pPr>
            <a:r>
              <a:rPr lang="uk-UA" sz="1500" dirty="0" smtClean="0"/>
              <a:t> </a:t>
            </a:r>
            <a:r>
              <a:rPr lang="uk-UA" sz="1500" b="1" dirty="0" smtClean="0"/>
              <a:t>PJSC CB "PRIVATBANK"</a:t>
            </a:r>
            <a:endParaRPr lang="uk-UA" sz="1500" dirty="0" smtClean="0"/>
          </a:p>
          <a:p>
            <a:pPr marL="90488" indent="46038">
              <a:lnSpc>
                <a:spcPct val="120000"/>
              </a:lnSpc>
              <a:tabLst>
                <a:tab pos="180975" algn="l"/>
              </a:tabLst>
            </a:pPr>
            <a:r>
              <a:rPr lang="uk-UA" sz="1500" dirty="0" smtClean="0"/>
              <a:t> </a:t>
            </a:r>
            <a:r>
              <a:rPr lang="uk-UA" sz="1500" b="1" dirty="0" smtClean="0"/>
              <a:t>JSC "OSHCHADBANK"</a:t>
            </a:r>
            <a:endParaRPr lang="uk-UA" sz="1500" dirty="0" smtClean="0"/>
          </a:p>
          <a:p>
            <a:pPr marL="90488" indent="46038">
              <a:lnSpc>
                <a:spcPct val="120000"/>
              </a:lnSpc>
              <a:tabLst>
                <a:tab pos="180975" algn="l"/>
              </a:tabLst>
            </a:pPr>
            <a:r>
              <a:rPr lang="uk-UA" sz="1500" dirty="0" smtClean="0"/>
              <a:t> </a:t>
            </a:r>
            <a:r>
              <a:rPr lang="uk-UA" sz="1500" b="1" dirty="0" smtClean="0"/>
              <a:t>PJSC "RAIFFAIZEN BANK AVAL"</a:t>
            </a:r>
            <a:endParaRPr lang="uk-UA" sz="1500" dirty="0" smtClean="0"/>
          </a:p>
          <a:p>
            <a:pPr marL="90488" indent="46038">
              <a:lnSpc>
                <a:spcPct val="120000"/>
              </a:lnSpc>
              <a:tabLst>
                <a:tab pos="180975" algn="l"/>
              </a:tabLst>
            </a:pPr>
            <a:r>
              <a:rPr lang="uk-UA" sz="1500" dirty="0" smtClean="0"/>
              <a:t> </a:t>
            </a:r>
            <a:r>
              <a:rPr lang="uk-UA" sz="1500" b="1" dirty="0" smtClean="0"/>
              <a:t>PJSC "ALFA-BANK"</a:t>
            </a:r>
            <a:endParaRPr lang="uk-UA" sz="1500" dirty="0" smtClean="0"/>
          </a:p>
          <a:p>
            <a:pPr marL="90488" indent="46038">
              <a:lnSpc>
                <a:spcPct val="120000"/>
              </a:lnSpc>
              <a:tabLst>
                <a:tab pos="180975" algn="l"/>
              </a:tabLst>
            </a:pPr>
            <a:r>
              <a:rPr lang="uk-UA" sz="1500" dirty="0" smtClean="0"/>
              <a:t> </a:t>
            </a:r>
            <a:r>
              <a:rPr lang="uk-UA" sz="1500" b="1" dirty="0" smtClean="0"/>
              <a:t>PJSC CB "PRAVEKS - BANK"</a:t>
            </a:r>
            <a:endParaRPr lang="uk-UA" sz="1500" dirty="0" smtClean="0"/>
          </a:p>
          <a:p>
            <a:pPr marL="90488" indent="46038">
              <a:lnSpc>
                <a:spcPct val="120000"/>
              </a:lnSpc>
              <a:tabLst>
                <a:tab pos="180975" algn="l"/>
              </a:tabLst>
            </a:pPr>
            <a:r>
              <a:rPr lang="uk-UA" sz="1500" dirty="0" smtClean="0"/>
              <a:t> </a:t>
            </a:r>
            <a:r>
              <a:rPr lang="uk-UA" sz="1500" b="1" dirty="0" smtClean="0"/>
              <a:t>CB "KHRESHCHATYK"</a:t>
            </a:r>
            <a:endParaRPr lang="uk-UA" sz="1500" dirty="0" smtClean="0"/>
          </a:p>
          <a:p>
            <a:pPr marL="90488" indent="46038">
              <a:lnSpc>
                <a:spcPct val="120000"/>
              </a:lnSpc>
              <a:tabLst>
                <a:tab pos="180975" algn="l"/>
              </a:tabLst>
            </a:pPr>
            <a:r>
              <a:rPr lang="uk-UA" sz="1500" dirty="0" smtClean="0"/>
              <a:t> </a:t>
            </a:r>
            <a:r>
              <a:rPr lang="uk-UA" sz="1500" b="1" dirty="0" smtClean="0"/>
              <a:t>PJSC "REDIT AGRICOL BANK"</a:t>
            </a:r>
            <a:endParaRPr lang="uk-UA" sz="1500" dirty="0" smtClean="0"/>
          </a:p>
          <a:p>
            <a:pPr marL="90488" indent="46038">
              <a:lnSpc>
                <a:spcPct val="120000"/>
              </a:lnSpc>
              <a:tabLst>
                <a:tab pos="180975" algn="l"/>
              </a:tabLst>
            </a:pPr>
            <a:r>
              <a:rPr lang="uk-UA" sz="1500" dirty="0" smtClean="0"/>
              <a:t> </a:t>
            </a:r>
            <a:r>
              <a:rPr lang="uk-UA" sz="1500" b="1" dirty="0" smtClean="0"/>
              <a:t>PJSC "A-BANK"</a:t>
            </a:r>
            <a:endParaRPr lang="uk-UA" sz="1500" dirty="0" smtClean="0"/>
          </a:p>
          <a:p>
            <a:pPr marL="90488" indent="46038">
              <a:lnSpc>
                <a:spcPct val="120000"/>
              </a:lnSpc>
              <a:tabLst>
                <a:tab pos="180975" algn="l"/>
              </a:tabLst>
            </a:pPr>
            <a:r>
              <a:rPr lang="uk-UA" sz="1500" dirty="0" smtClean="0"/>
              <a:t> </a:t>
            </a:r>
            <a:r>
              <a:rPr lang="uk-UA" sz="1500" b="1" dirty="0" smtClean="0"/>
              <a:t>JSB "EXPRESS-BANK"</a:t>
            </a:r>
            <a:endParaRPr lang="uk-UA" sz="1500" dirty="0" smtClean="0"/>
          </a:p>
          <a:p>
            <a:pPr marL="136525" indent="0">
              <a:lnSpc>
                <a:spcPct val="150000"/>
              </a:lnSpc>
              <a:buNone/>
            </a:pPr>
            <a:endParaRPr lang="uk-UA" sz="1200" dirty="0"/>
          </a:p>
        </p:txBody>
      </p:sp>
      <p:sp>
        <p:nvSpPr>
          <p:cNvPr id="7" name="Номер слайда 6"/>
          <p:cNvSpPr>
            <a:spLocks noGrp="1"/>
          </p:cNvSpPr>
          <p:nvPr>
            <p:ph type="sldNum" sz="quarter" idx="12"/>
          </p:nvPr>
        </p:nvSpPr>
        <p:spPr/>
        <p:txBody>
          <a:bodyPr/>
          <a:lstStyle/>
          <a:p>
            <a:fld id="{02DDA13B-1F5D-406F-BCEB-6C5237BE0993}" type="slidenum">
              <a:rPr lang="uk-UA" smtClean="0"/>
              <a:pPr/>
              <a:t>28</a:t>
            </a:fld>
            <a:endParaRPr lang="uk-UA"/>
          </a:p>
        </p:txBody>
      </p:sp>
    </p:spTree>
    <p:extLst>
      <p:ext uri="{BB962C8B-B14F-4D97-AF65-F5344CB8AC3E}">
        <p14:creationId xmlns:p14="http://schemas.microsoft.com/office/powerpoint/2010/main" val="3377872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993223"/>
          </a:xfrm>
        </p:spPr>
        <p:txBody>
          <a:bodyPr>
            <a:noAutofit/>
          </a:bodyPr>
          <a:lstStyle/>
          <a:p>
            <a:r>
              <a:rPr lang="uk-UA" sz="2400" u="sng" dirty="0">
                <a:solidFill>
                  <a:schemeClr val="tx1"/>
                </a:solidFill>
                <a:latin typeface="+mn-lt"/>
                <a:ea typeface="+mn-ea"/>
                <a:cs typeface="+mn-cs"/>
              </a:rPr>
              <a:t>Ознайомлення з Луганською </a:t>
            </a:r>
            <a:r>
              <a:rPr lang="uk-UA" sz="2400" u="sng" dirty="0" smtClean="0">
                <a:solidFill>
                  <a:schemeClr val="tx1"/>
                </a:solidFill>
                <a:latin typeface="+mn-lt"/>
                <a:ea typeface="+mn-ea"/>
                <a:cs typeface="+mn-cs"/>
              </a:rPr>
              <a:t>областю</a:t>
            </a:r>
            <a:r>
              <a:rPr lang="en-US" sz="2400" u="sng" dirty="0" smtClean="0">
                <a:solidFill>
                  <a:schemeClr val="tx1"/>
                </a:solidFill>
                <a:latin typeface="+mn-lt"/>
                <a:ea typeface="+mn-ea"/>
                <a:cs typeface="+mn-cs"/>
              </a:rPr>
              <a:t/>
            </a:r>
            <a:br>
              <a:rPr lang="en-US" sz="2400" u="sng" dirty="0" smtClean="0">
                <a:solidFill>
                  <a:schemeClr val="tx1"/>
                </a:solidFill>
                <a:latin typeface="+mn-lt"/>
                <a:ea typeface="+mn-ea"/>
                <a:cs typeface="+mn-cs"/>
              </a:rPr>
            </a:br>
            <a:r>
              <a:rPr lang="uk-UA" sz="2400" u="sng" dirty="0" err="1">
                <a:solidFill>
                  <a:schemeClr val="tx1"/>
                </a:solidFill>
                <a:latin typeface="+mn-lt"/>
              </a:rPr>
              <a:t>Exposure</a:t>
            </a:r>
            <a:r>
              <a:rPr lang="uk-UA" sz="2400" u="sng" dirty="0">
                <a:solidFill>
                  <a:schemeClr val="tx1"/>
                </a:solidFill>
                <a:latin typeface="+mn-lt"/>
              </a:rPr>
              <a:t> </a:t>
            </a:r>
            <a:r>
              <a:rPr lang="uk-UA" sz="2400" u="sng" dirty="0" err="1">
                <a:solidFill>
                  <a:schemeClr val="tx1"/>
                </a:solidFill>
                <a:latin typeface="+mn-lt"/>
              </a:rPr>
              <a:t>to</a:t>
            </a:r>
            <a:r>
              <a:rPr lang="uk-UA" sz="2400" u="sng" dirty="0">
                <a:solidFill>
                  <a:schemeClr val="tx1"/>
                </a:solidFill>
                <a:latin typeface="+mn-lt"/>
              </a:rPr>
              <a:t> </a:t>
            </a:r>
            <a:r>
              <a:rPr lang="uk-UA" sz="2400" u="sng" dirty="0" err="1">
                <a:solidFill>
                  <a:schemeClr val="tx1"/>
                </a:solidFill>
                <a:latin typeface="+mn-lt"/>
              </a:rPr>
              <a:t>Luhansk</a:t>
            </a:r>
            <a:r>
              <a:rPr lang="uk-UA" sz="2400" u="sng" dirty="0">
                <a:solidFill>
                  <a:schemeClr val="tx1"/>
                </a:solidFill>
                <a:latin typeface="+mn-lt"/>
              </a:rPr>
              <a:t> </a:t>
            </a:r>
            <a:r>
              <a:rPr lang="uk-UA" sz="2400" u="sng" dirty="0" err="1">
                <a:solidFill>
                  <a:schemeClr val="tx1"/>
                </a:solidFill>
                <a:latin typeface="+mn-lt"/>
              </a:rPr>
              <a:t>region</a:t>
            </a:r>
            <a:r>
              <a:rPr lang="ru-RU" sz="2400" dirty="0">
                <a:solidFill>
                  <a:schemeClr val="tx1"/>
                </a:solidFill>
                <a:latin typeface="+mn-lt"/>
                <a:ea typeface="+mn-ea"/>
                <a:cs typeface="+mn-cs"/>
              </a:rPr>
              <a:t/>
            </a:r>
            <a:br>
              <a:rPr lang="ru-RU" sz="2400" dirty="0">
                <a:solidFill>
                  <a:schemeClr val="tx1"/>
                </a:solidFill>
                <a:latin typeface="+mn-lt"/>
                <a:ea typeface="+mn-ea"/>
                <a:cs typeface="+mn-cs"/>
              </a:rPr>
            </a:br>
            <a:endParaRPr lang="uk-UA" sz="2400" dirty="0">
              <a:solidFill>
                <a:schemeClr val="tx1"/>
              </a:solidFill>
              <a:latin typeface="+mn-lt"/>
              <a:ea typeface="+mn-ea"/>
              <a:cs typeface="+mn-cs"/>
            </a:endParaRPr>
          </a:p>
        </p:txBody>
      </p:sp>
      <p:sp>
        <p:nvSpPr>
          <p:cNvPr id="5" name="Содержимое 4"/>
          <p:cNvSpPr>
            <a:spLocks noGrp="1"/>
          </p:cNvSpPr>
          <p:nvPr>
            <p:ph sz="quarter" idx="2"/>
          </p:nvPr>
        </p:nvSpPr>
        <p:spPr>
          <a:xfrm>
            <a:off x="-428652" y="1214414"/>
            <a:ext cx="3801693" cy="7929586"/>
          </a:xfrm>
        </p:spPr>
        <p:txBody>
          <a:bodyPr>
            <a:normAutofit lnSpcReduction="10000"/>
          </a:bodyPr>
          <a:lstStyle/>
          <a:p>
            <a:r>
              <a:rPr lang="uk-UA" b="1" dirty="0" smtClean="0"/>
              <a:t>Найбільш відомі страхові компанії, які діють в області:</a:t>
            </a:r>
          </a:p>
          <a:p>
            <a:endParaRPr lang="uk-UA" b="1" dirty="0" smtClean="0"/>
          </a:p>
          <a:p>
            <a:r>
              <a:rPr lang="uk-UA" sz="1800" dirty="0" smtClean="0"/>
              <a:t>АХА Страхування</a:t>
            </a:r>
          </a:p>
          <a:p>
            <a:endParaRPr lang="uk-UA" sz="1800" dirty="0" smtClean="0"/>
          </a:p>
          <a:p>
            <a:r>
              <a:rPr lang="uk-UA" sz="1800" dirty="0" smtClean="0"/>
              <a:t>Страхова група </a:t>
            </a:r>
            <a:r>
              <a:rPr lang="uk-UA" sz="1800" dirty="0" err="1" smtClean="0"/>
              <a:t>ТАС</a:t>
            </a:r>
            <a:endParaRPr lang="uk-UA" sz="1800" dirty="0" smtClean="0"/>
          </a:p>
          <a:p>
            <a:endParaRPr lang="uk-UA" sz="1800" dirty="0" smtClean="0"/>
          </a:p>
          <a:p>
            <a:r>
              <a:rPr lang="uk-UA" sz="1800" dirty="0" smtClean="0"/>
              <a:t>Гарант-Авто</a:t>
            </a:r>
          </a:p>
          <a:p>
            <a:endParaRPr lang="uk-UA" sz="1800" dirty="0" smtClean="0"/>
          </a:p>
          <a:p>
            <a:r>
              <a:rPr lang="uk-UA" sz="1800" dirty="0" smtClean="0"/>
              <a:t>Інго Україна</a:t>
            </a:r>
          </a:p>
          <a:p>
            <a:endParaRPr lang="uk-UA" sz="1800" dirty="0" smtClean="0"/>
          </a:p>
          <a:p>
            <a:r>
              <a:rPr lang="uk-UA" sz="1800" dirty="0" smtClean="0"/>
              <a:t>УНІКА</a:t>
            </a:r>
          </a:p>
          <a:p>
            <a:endParaRPr lang="uk-UA" sz="1800" dirty="0" smtClean="0"/>
          </a:p>
          <a:p>
            <a:r>
              <a:rPr lang="uk-UA" sz="1800" dirty="0" smtClean="0"/>
              <a:t>Оранта</a:t>
            </a:r>
          </a:p>
          <a:p>
            <a:endParaRPr lang="uk-UA" sz="1800" dirty="0" smtClean="0"/>
          </a:p>
          <a:p>
            <a:r>
              <a:rPr lang="uk-UA" sz="1800" dirty="0" smtClean="0"/>
              <a:t>Країна</a:t>
            </a:r>
          </a:p>
          <a:p>
            <a:endParaRPr lang="uk-UA" sz="1800" dirty="0" smtClean="0"/>
          </a:p>
          <a:p>
            <a:r>
              <a:rPr lang="uk-UA" sz="1800" dirty="0" smtClean="0"/>
              <a:t>АСКО</a:t>
            </a:r>
          </a:p>
          <a:p>
            <a:endParaRPr lang="uk-UA" sz="1800" dirty="0" smtClean="0"/>
          </a:p>
          <a:p>
            <a:r>
              <a:rPr lang="uk-UA" sz="1800" dirty="0" err="1" smtClean="0"/>
              <a:t>Ассіс</a:t>
            </a:r>
            <a:r>
              <a:rPr lang="uk-UA" sz="1800" dirty="0" smtClean="0"/>
              <a:t> </a:t>
            </a:r>
            <a:r>
              <a:rPr lang="uk-UA" sz="1800" dirty="0" err="1" smtClean="0"/>
              <a:t>ТАС</a:t>
            </a:r>
            <a:endParaRPr lang="uk-UA" sz="1800" dirty="0" smtClean="0"/>
          </a:p>
          <a:p>
            <a:endParaRPr lang="uk-UA" sz="1800" dirty="0" smtClean="0"/>
          </a:p>
          <a:p>
            <a:r>
              <a:rPr lang="uk-UA" sz="1800" dirty="0" smtClean="0"/>
              <a:t>Провідна</a:t>
            </a:r>
          </a:p>
          <a:p>
            <a:endParaRPr lang="uk-UA" sz="1800" dirty="0" smtClean="0"/>
          </a:p>
          <a:p>
            <a:r>
              <a:rPr lang="uk-UA" sz="1800" dirty="0" err="1" smtClean="0"/>
              <a:t>Олві</a:t>
            </a:r>
            <a:r>
              <a:rPr lang="uk-UA" sz="1800" dirty="0" smtClean="0"/>
              <a:t> СК ТДВ</a:t>
            </a:r>
          </a:p>
          <a:p>
            <a:endParaRPr lang="uk-UA" sz="1700" dirty="0"/>
          </a:p>
        </p:txBody>
      </p:sp>
      <p:sp>
        <p:nvSpPr>
          <p:cNvPr id="6" name="Содержимое 5"/>
          <p:cNvSpPr>
            <a:spLocks noGrp="1"/>
          </p:cNvSpPr>
          <p:nvPr>
            <p:ph sz="quarter" idx="4"/>
          </p:nvPr>
        </p:nvSpPr>
        <p:spPr>
          <a:xfrm>
            <a:off x="3483769" y="1142976"/>
            <a:ext cx="3374231" cy="8001024"/>
          </a:xfrm>
        </p:spPr>
        <p:txBody>
          <a:bodyPr>
            <a:normAutofit lnSpcReduction="10000"/>
          </a:bodyPr>
          <a:lstStyle/>
          <a:p>
            <a:pPr marL="137160" indent="0">
              <a:buNone/>
            </a:pPr>
            <a:r>
              <a:rPr lang="uk-UA" b="1" dirty="0" err="1" smtClean="0"/>
              <a:t>The</a:t>
            </a:r>
            <a:r>
              <a:rPr lang="uk-UA" b="1" dirty="0" smtClean="0"/>
              <a:t> </a:t>
            </a:r>
            <a:r>
              <a:rPr lang="uk-UA" b="1" dirty="0" err="1" smtClean="0"/>
              <a:t>most</a:t>
            </a:r>
            <a:r>
              <a:rPr lang="uk-UA" b="1" dirty="0" smtClean="0"/>
              <a:t> </a:t>
            </a:r>
            <a:r>
              <a:rPr lang="uk-UA" b="1" dirty="0" err="1" smtClean="0"/>
              <a:t>well-known</a:t>
            </a:r>
            <a:r>
              <a:rPr lang="uk-UA" b="1" dirty="0" smtClean="0"/>
              <a:t> </a:t>
            </a:r>
            <a:r>
              <a:rPr lang="uk-UA" b="1" dirty="0" err="1" smtClean="0"/>
              <a:t>insurance</a:t>
            </a:r>
            <a:r>
              <a:rPr lang="uk-UA" b="1" dirty="0" smtClean="0"/>
              <a:t> </a:t>
            </a:r>
            <a:r>
              <a:rPr lang="uk-UA" b="1" dirty="0" err="1" smtClean="0"/>
              <a:t>companies</a:t>
            </a:r>
            <a:r>
              <a:rPr lang="uk-UA" b="1" dirty="0" smtClean="0"/>
              <a:t> </a:t>
            </a:r>
            <a:r>
              <a:rPr lang="uk-UA" b="1" dirty="0" err="1" smtClean="0"/>
              <a:t>operating</a:t>
            </a:r>
            <a:r>
              <a:rPr lang="uk-UA" b="1" dirty="0" smtClean="0"/>
              <a:t> in </a:t>
            </a:r>
            <a:r>
              <a:rPr lang="uk-UA" b="1" dirty="0" err="1" smtClean="0"/>
              <a:t>region</a:t>
            </a:r>
            <a:r>
              <a:rPr lang="uk-UA" b="1" dirty="0" smtClean="0"/>
              <a:t>:</a:t>
            </a:r>
            <a:endParaRPr lang="en-US" dirty="0" smtClean="0"/>
          </a:p>
          <a:p>
            <a:pPr marL="137160" indent="0">
              <a:buNone/>
            </a:pPr>
            <a:endParaRPr lang="ru-RU" dirty="0" smtClean="0"/>
          </a:p>
          <a:p>
            <a:pPr indent="0">
              <a:lnSpc>
                <a:spcPct val="200000"/>
              </a:lnSpc>
              <a:buNone/>
            </a:pPr>
            <a:r>
              <a:rPr lang="uk-UA" sz="1800" dirty="0" smtClean="0"/>
              <a:t>AXA </a:t>
            </a:r>
            <a:r>
              <a:rPr lang="uk-UA" sz="1800" dirty="0" err="1" smtClean="0"/>
              <a:t>Insurance</a:t>
            </a:r>
            <a:endParaRPr lang="uk-UA" sz="1800" dirty="0" smtClean="0"/>
          </a:p>
          <a:p>
            <a:pPr indent="0">
              <a:lnSpc>
                <a:spcPct val="200000"/>
              </a:lnSpc>
              <a:buNone/>
            </a:pPr>
            <a:r>
              <a:rPr lang="uk-UA" sz="1800" dirty="0" smtClean="0"/>
              <a:t>TAS </a:t>
            </a:r>
            <a:r>
              <a:rPr lang="uk-UA" sz="1800" dirty="0" err="1" smtClean="0"/>
              <a:t>Insurance</a:t>
            </a:r>
            <a:r>
              <a:rPr lang="uk-UA" sz="1800" dirty="0" smtClean="0"/>
              <a:t> </a:t>
            </a:r>
            <a:r>
              <a:rPr lang="uk-UA" sz="1800" dirty="0" err="1" smtClean="0"/>
              <a:t>Group</a:t>
            </a:r>
            <a:endParaRPr lang="uk-UA" sz="1800" dirty="0" smtClean="0"/>
          </a:p>
          <a:p>
            <a:pPr indent="0">
              <a:lnSpc>
                <a:spcPct val="200000"/>
              </a:lnSpc>
              <a:buNone/>
            </a:pPr>
            <a:r>
              <a:rPr lang="uk-UA" sz="1800" dirty="0" smtClean="0"/>
              <a:t> Garant-Auto</a:t>
            </a:r>
          </a:p>
          <a:p>
            <a:pPr indent="0">
              <a:lnSpc>
                <a:spcPct val="200000"/>
              </a:lnSpc>
              <a:buNone/>
            </a:pPr>
            <a:r>
              <a:rPr lang="uk-UA" sz="1800" dirty="0" smtClean="0"/>
              <a:t>  </a:t>
            </a:r>
            <a:r>
              <a:rPr lang="uk-UA" sz="1800" dirty="0" err="1" smtClean="0"/>
              <a:t>Ingo</a:t>
            </a:r>
            <a:r>
              <a:rPr lang="uk-UA" sz="1800" dirty="0" smtClean="0"/>
              <a:t> </a:t>
            </a:r>
            <a:r>
              <a:rPr lang="uk-UA" sz="1800" dirty="0" err="1" smtClean="0"/>
              <a:t>Ukraine</a:t>
            </a:r>
            <a:endParaRPr lang="uk-UA" sz="1800" dirty="0" smtClean="0"/>
          </a:p>
          <a:p>
            <a:pPr indent="0">
              <a:lnSpc>
                <a:spcPct val="200000"/>
              </a:lnSpc>
              <a:buNone/>
            </a:pPr>
            <a:r>
              <a:rPr lang="uk-UA" sz="1800" dirty="0" smtClean="0"/>
              <a:t>  UNIQA</a:t>
            </a:r>
          </a:p>
          <a:p>
            <a:pPr indent="0">
              <a:lnSpc>
                <a:spcPct val="200000"/>
              </a:lnSpc>
              <a:buNone/>
            </a:pPr>
            <a:r>
              <a:rPr lang="uk-UA" sz="1800" dirty="0" smtClean="0"/>
              <a:t> </a:t>
            </a:r>
            <a:r>
              <a:rPr lang="uk-UA" sz="1800" dirty="0" err="1" smtClean="0"/>
              <a:t>Oranta</a:t>
            </a:r>
            <a:endParaRPr lang="uk-UA" sz="1800" dirty="0" smtClean="0"/>
          </a:p>
          <a:p>
            <a:pPr indent="0">
              <a:lnSpc>
                <a:spcPct val="200000"/>
              </a:lnSpc>
              <a:buNone/>
            </a:pPr>
            <a:r>
              <a:rPr lang="uk-UA" sz="1800" dirty="0" smtClean="0"/>
              <a:t> </a:t>
            </a:r>
            <a:r>
              <a:rPr lang="uk-UA" sz="1800" dirty="0" err="1" smtClean="0"/>
              <a:t>Kraina</a:t>
            </a:r>
            <a:endParaRPr lang="uk-UA" sz="1800" dirty="0" smtClean="0"/>
          </a:p>
          <a:p>
            <a:pPr indent="0">
              <a:lnSpc>
                <a:spcPct val="200000"/>
              </a:lnSpc>
              <a:buNone/>
            </a:pPr>
            <a:r>
              <a:rPr lang="uk-UA" sz="1800" dirty="0" smtClean="0"/>
              <a:t> ASKO</a:t>
            </a:r>
          </a:p>
          <a:p>
            <a:pPr indent="0">
              <a:lnSpc>
                <a:spcPct val="200000"/>
              </a:lnSpc>
              <a:buNone/>
            </a:pPr>
            <a:r>
              <a:rPr lang="uk-UA" sz="1800" dirty="0" smtClean="0"/>
              <a:t> </a:t>
            </a:r>
            <a:r>
              <a:rPr lang="uk-UA" sz="1800" dirty="0" err="1" smtClean="0"/>
              <a:t>Assis</a:t>
            </a:r>
            <a:r>
              <a:rPr lang="uk-UA" sz="1800" dirty="0" smtClean="0"/>
              <a:t> TAS</a:t>
            </a:r>
          </a:p>
          <a:p>
            <a:pPr indent="0">
              <a:lnSpc>
                <a:spcPct val="200000"/>
              </a:lnSpc>
              <a:buNone/>
            </a:pPr>
            <a:r>
              <a:rPr lang="uk-UA" sz="1800" dirty="0" smtClean="0"/>
              <a:t> </a:t>
            </a:r>
            <a:r>
              <a:rPr lang="uk-UA" sz="1800" dirty="0" err="1" smtClean="0"/>
              <a:t>Providna</a:t>
            </a:r>
            <a:endParaRPr lang="uk-UA" sz="1800" dirty="0" smtClean="0"/>
          </a:p>
          <a:p>
            <a:pPr indent="0">
              <a:lnSpc>
                <a:spcPct val="200000"/>
              </a:lnSpc>
              <a:buNone/>
            </a:pPr>
            <a:r>
              <a:rPr lang="uk-UA" sz="1800" dirty="0" smtClean="0"/>
              <a:t> </a:t>
            </a:r>
            <a:r>
              <a:rPr lang="uk-UA" sz="1800" dirty="0" err="1" smtClean="0"/>
              <a:t>Olvi</a:t>
            </a:r>
            <a:r>
              <a:rPr lang="uk-UA" sz="1800" dirty="0" smtClean="0"/>
              <a:t> IC ALC</a:t>
            </a:r>
            <a:endParaRPr lang="uk-UA" sz="1800" dirty="0"/>
          </a:p>
        </p:txBody>
      </p:sp>
      <p:sp>
        <p:nvSpPr>
          <p:cNvPr id="7" name="Номер слайда 6"/>
          <p:cNvSpPr>
            <a:spLocks noGrp="1"/>
          </p:cNvSpPr>
          <p:nvPr>
            <p:ph type="sldNum" sz="quarter" idx="12"/>
          </p:nvPr>
        </p:nvSpPr>
        <p:spPr/>
        <p:txBody>
          <a:bodyPr/>
          <a:lstStyle/>
          <a:p>
            <a:fld id="{02DDA13B-1F5D-406F-BCEB-6C5237BE0993}" type="slidenum">
              <a:rPr lang="uk-UA" smtClean="0"/>
              <a:pPr/>
              <a:t>29</a:t>
            </a:fld>
            <a:endParaRPr lang="uk-U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5730" y="357158"/>
            <a:ext cx="4914358" cy="1200329"/>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ru-RU" sz="2400" b="1" cap="all" spc="0" dirty="0" err="1"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Загальна</a:t>
            </a:r>
            <a:r>
              <a:rPr lang="ru-RU" sz="2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характеристика</a:t>
            </a:r>
          </a:p>
          <a:p>
            <a:pPr algn="ctr"/>
            <a:r>
              <a:rPr lang="ru-RU" sz="2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області</a:t>
            </a:r>
            <a:endParaRPr lang="en-US" sz="2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2400" b="1" cap="all"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Region Background</a:t>
            </a:r>
            <a:endParaRPr lang="ru-RU" sz="2400" b="1" cap="all"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098" name="Рисунок 3"/>
          <p:cNvPicPr>
            <a:picLocks noChangeAspect="1" noChangeArrowheads="1"/>
          </p:cNvPicPr>
          <p:nvPr/>
        </p:nvPicPr>
        <p:blipFill>
          <a:blip r:embed="rId4" cstate="print"/>
          <a:srcRect/>
          <a:stretch>
            <a:fillRect/>
          </a:stretch>
        </p:blipFill>
        <p:spPr bwMode="auto">
          <a:xfrm>
            <a:off x="428604" y="1714480"/>
            <a:ext cx="6113463" cy="5187950"/>
          </a:xfrm>
          <a:prstGeom prst="rect">
            <a:avLst/>
          </a:prstGeom>
          <a:noFill/>
          <a:ln w="9525">
            <a:noFill/>
            <a:miter lim="800000"/>
            <a:headEnd/>
            <a:tailEnd/>
          </a:ln>
        </p:spPr>
      </p:pic>
      <p:pic>
        <p:nvPicPr>
          <p:cNvPr id="4099" name="Рисунок 4"/>
          <p:cNvPicPr>
            <a:picLocks noChangeAspect="1" noChangeArrowheads="1"/>
          </p:cNvPicPr>
          <p:nvPr/>
        </p:nvPicPr>
        <p:blipFill>
          <a:blip r:embed="rId5" cstate="print"/>
          <a:srcRect/>
          <a:stretch>
            <a:fillRect/>
          </a:stretch>
        </p:blipFill>
        <p:spPr bwMode="auto">
          <a:xfrm>
            <a:off x="428604" y="6902430"/>
            <a:ext cx="6143668" cy="1700272"/>
          </a:xfrm>
          <a:prstGeom prst="rect">
            <a:avLst/>
          </a:prstGeom>
          <a:noFill/>
          <a:ln w="9525">
            <a:noFill/>
            <a:miter lim="800000"/>
            <a:headEnd/>
            <a:tailEnd/>
          </a:ln>
        </p:spPr>
      </p:pic>
      <p:graphicFrame>
        <p:nvGraphicFramePr>
          <p:cNvPr id="4" name="Объект 3"/>
          <p:cNvGraphicFramePr>
            <a:graphicFrameLocks noChangeAspect="1"/>
          </p:cNvGraphicFramePr>
          <p:nvPr>
            <p:extLst>
              <p:ext uri="{D42A27DB-BD31-4B8C-83A1-F6EECF244321}">
                <p14:modId xmlns:p14="http://schemas.microsoft.com/office/powerpoint/2010/main" val="958498786"/>
              </p:ext>
            </p:extLst>
          </p:nvPr>
        </p:nvGraphicFramePr>
        <p:xfrm>
          <a:off x="3717031" y="8100392"/>
          <a:ext cx="4608513" cy="288032"/>
        </p:xfrm>
        <a:graphic>
          <a:graphicData uri="http://schemas.openxmlformats.org/presentationml/2006/ole">
            <mc:AlternateContent xmlns:mc="http://schemas.openxmlformats.org/markup-compatibility/2006">
              <mc:Choice xmlns:v="urn:schemas-microsoft-com:vml" Requires="v">
                <p:oleObj spid="_x0000_s2162" name="Document" r:id="rId6" imgW="6211781" imgH="392456" progId="Word.Document.12">
                  <p:embed/>
                </p:oleObj>
              </mc:Choice>
              <mc:Fallback>
                <p:oleObj name="Document" r:id="rId6" imgW="6211781" imgH="392456" progId="Word.Document.12">
                  <p:embed/>
                  <p:pic>
                    <p:nvPicPr>
                      <p:cNvPr id="0" name="Picture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031" y="8100392"/>
                        <a:ext cx="4608513"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285827022"/>
              </p:ext>
            </p:extLst>
          </p:nvPr>
        </p:nvGraphicFramePr>
        <p:xfrm>
          <a:off x="3693321" y="8357595"/>
          <a:ext cx="5942012" cy="468313"/>
        </p:xfrm>
        <a:graphic>
          <a:graphicData uri="http://schemas.openxmlformats.org/presentationml/2006/ole">
            <mc:AlternateContent xmlns:mc="http://schemas.openxmlformats.org/markup-compatibility/2006">
              <mc:Choice xmlns:v="urn:schemas-microsoft-com:vml" Requires="v">
                <p:oleObj spid="_x0000_s2163" name="Document" r:id="rId8" imgW="5941719" imgH="468787" progId="Word.Document.12">
                  <p:embed/>
                </p:oleObj>
              </mc:Choice>
              <mc:Fallback>
                <p:oleObj name="Document" r:id="rId8" imgW="5941719" imgH="468787" progId="Word.Document.12">
                  <p:embed/>
                  <p:pic>
                    <p:nvPicPr>
                      <p:cNvPr id="0" name="Picture 1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321" y="8357595"/>
                        <a:ext cx="5942012"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Рисунок 5"/>
          <p:cNvPicPr>
            <a:picLocks noChangeAspect="1"/>
          </p:cNvPicPr>
          <p:nvPr/>
        </p:nvPicPr>
        <p:blipFill>
          <a:blip r:embed="rId10" cstate="print"/>
          <a:stretch>
            <a:fillRect/>
          </a:stretch>
        </p:blipFill>
        <p:spPr>
          <a:xfrm>
            <a:off x="4005064" y="4386768"/>
            <a:ext cx="270000" cy="288000"/>
          </a:xfrm>
          <a:prstGeom prst="rect">
            <a:avLst/>
          </a:prstGeom>
        </p:spPr>
      </p:pic>
      <p:pic>
        <p:nvPicPr>
          <p:cNvPr id="8" name="Рисунок 7"/>
          <p:cNvPicPr>
            <a:picLocks noChangeAspect="1"/>
          </p:cNvPicPr>
          <p:nvPr/>
        </p:nvPicPr>
        <p:blipFill>
          <a:blip r:embed="rId10" cstate="print"/>
          <a:stretch>
            <a:fillRect/>
          </a:stretch>
        </p:blipFill>
        <p:spPr>
          <a:xfrm>
            <a:off x="4054029" y="3177452"/>
            <a:ext cx="252088" cy="268894"/>
          </a:xfrm>
          <a:prstGeom prst="rect">
            <a:avLst/>
          </a:prstGeom>
        </p:spPr>
      </p:pic>
      <p:pic>
        <p:nvPicPr>
          <p:cNvPr id="10" name="Рисунок 9"/>
          <p:cNvPicPr>
            <a:picLocks noChangeAspect="1"/>
          </p:cNvPicPr>
          <p:nvPr/>
        </p:nvPicPr>
        <p:blipFill>
          <a:blip r:embed="rId10" cstate="print"/>
          <a:stretch>
            <a:fillRect/>
          </a:stretch>
        </p:blipFill>
        <p:spPr>
          <a:xfrm>
            <a:off x="2063804" y="3155421"/>
            <a:ext cx="270000" cy="288000"/>
          </a:xfrm>
          <a:prstGeom prst="rect">
            <a:avLst/>
          </a:prstGeom>
        </p:spPr>
      </p:pic>
      <p:pic>
        <p:nvPicPr>
          <p:cNvPr id="11" name="Рисунок 10"/>
          <p:cNvPicPr>
            <a:picLocks noChangeAspect="1"/>
          </p:cNvPicPr>
          <p:nvPr/>
        </p:nvPicPr>
        <p:blipFill>
          <a:blip r:embed="rId10" cstate="print"/>
          <a:stretch>
            <a:fillRect/>
          </a:stretch>
        </p:blipFill>
        <p:spPr>
          <a:xfrm>
            <a:off x="4180073" y="3857974"/>
            <a:ext cx="270000" cy="288000"/>
          </a:xfrm>
          <a:prstGeom prst="rect">
            <a:avLst/>
          </a:prstGeom>
        </p:spPr>
      </p:pic>
      <p:pic>
        <p:nvPicPr>
          <p:cNvPr id="12" name="Рисунок 11"/>
          <p:cNvPicPr>
            <a:picLocks noChangeAspect="1"/>
          </p:cNvPicPr>
          <p:nvPr/>
        </p:nvPicPr>
        <p:blipFill>
          <a:blip r:embed="rId10" cstate="print"/>
          <a:stretch>
            <a:fillRect/>
          </a:stretch>
        </p:blipFill>
        <p:spPr>
          <a:xfrm>
            <a:off x="2636912" y="2889452"/>
            <a:ext cx="270000" cy="288000"/>
          </a:xfrm>
          <a:prstGeom prst="rect">
            <a:avLst/>
          </a:prstGeom>
        </p:spPr>
      </p:pic>
      <p:pic>
        <p:nvPicPr>
          <p:cNvPr id="13" name="Рисунок 12"/>
          <p:cNvPicPr>
            <a:picLocks noChangeAspect="1"/>
          </p:cNvPicPr>
          <p:nvPr/>
        </p:nvPicPr>
        <p:blipFill>
          <a:blip r:embed="rId10" cstate="print"/>
          <a:stretch>
            <a:fillRect/>
          </a:stretch>
        </p:blipFill>
        <p:spPr>
          <a:xfrm>
            <a:off x="2529126" y="3972317"/>
            <a:ext cx="270000" cy="288000"/>
          </a:xfrm>
          <a:prstGeom prst="rect">
            <a:avLst/>
          </a:prstGeom>
        </p:spPr>
      </p:pic>
      <p:pic>
        <p:nvPicPr>
          <p:cNvPr id="14" name="Рисунок 13"/>
          <p:cNvPicPr>
            <a:picLocks noChangeAspect="1"/>
          </p:cNvPicPr>
          <p:nvPr/>
        </p:nvPicPr>
        <p:blipFill>
          <a:blip r:embed="rId10" cstate="print"/>
          <a:stretch>
            <a:fillRect/>
          </a:stretch>
        </p:blipFill>
        <p:spPr>
          <a:xfrm>
            <a:off x="4581128" y="3556904"/>
            <a:ext cx="197125" cy="210267"/>
          </a:xfrm>
          <a:prstGeom prst="rect">
            <a:avLst/>
          </a:prstGeom>
        </p:spPr>
      </p:pic>
      <p:pic>
        <p:nvPicPr>
          <p:cNvPr id="16" name="Рисунок 15"/>
          <p:cNvPicPr>
            <a:picLocks noChangeAspect="1"/>
          </p:cNvPicPr>
          <p:nvPr/>
        </p:nvPicPr>
        <p:blipFill>
          <a:blip r:embed="rId10" cstate="print"/>
          <a:stretch>
            <a:fillRect/>
          </a:stretch>
        </p:blipFill>
        <p:spPr>
          <a:xfrm>
            <a:off x="3140968" y="3896848"/>
            <a:ext cx="141505" cy="150938"/>
          </a:xfrm>
          <a:prstGeom prst="rect">
            <a:avLst/>
          </a:prstGeom>
        </p:spPr>
      </p:pic>
      <p:pic>
        <p:nvPicPr>
          <p:cNvPr id="17" name="Рисунок 16"/>
          <p:cNvPicPr>
            <a:picLocks noChangeAspect="1"/>
          </p:cNvPicPr>
          <p:nvPr/>
        </p:nvPicPr>
        <p:blipFill>
          <a:blip r:embed="rId10" cstate="print"/>
          <a:stretch>
            <a:fillRect/>
          </a:stretch>
        </p:blipFill>
        <p:spPr>
          <a:xfrm>
            <a:off x="3282473" y="3188806"/>
            <a:ext cx="218535" cy="288000"/>
          </a:xfrm>
          <a:prstGeom prst="rect">
            <a:avLst/>
          </a:prstGeom>
        </p:spPr>
      </p:pic>
      <p:pic>
        <p:nvPicPr>
          <p:cNvPr id="18" name="Рисунок 17"/>
          <p:cNvPicPr>
            <a:picLocks noChangeAspect="1"/>
          </p:cNvPicPr>
          <p:nvPr/>
        </p:nvPicPr>
        <p:blipFill>
          <a:blip r:embed="rId10" cstate="print"/>
          <a:stretch>
            <a:fillRect/>
          </a:stretch>
        </p:blipFill>
        <p:spPr>
          <a:xfrm>
            <a:off x="2134920" y="2587317"/>
            <a:ext cx="270000" cy="288000"/>
          </a:xfrm>
          <a:prstGeom prst="rect">
            <a:avLst/>
          </a:prstGeom>
        </p:spPr>
      </p:pic>
      <p:sp>
        <p:nvSpPr>
          <p:cNvPr id="19" name="Номер слайда 18"/>
          <p:cNvSpPr>
            <a:spLocks noGrp="1"/>
          </p:cNvSpPr>
          <p:nvPr>
            <p:ph type="sldNum" sz="quarter" idx="12"/>
          </p:nvPr>
        </p:nvSpPr>
        <p:spPr/>
        <p:txBody>
          <a:bodyPr/>
          <a:lstStyle/>
          <a:p>
            <a:fld id="{02DDA13B-1F5D-406F-BCEB-6C5237BE0993}" type="slidenum">
              <a:rPr lang="uk-UA" smtClean="0"/>
              <a:pPr/>
              <a:t>3</a:t>
            </a:fld>
            <a:endParaRPr lang="uk-U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6172200" cy="993223"/>
          </a:xfrm>
        </p:spPr>
        <p:txBody>
          <a:bodyPr>
            <a:normAutofit fontScale="90000"/>
          </a:bodyPr>
          <a:lstStyle/>
          <a:p>
            <a:r>
              <a:rPr lang="uk-UA" sz="2400" u="sng" dirty="0">
                <a:solidFill>
                  <a:schemeClr val="tx1"/>
                </a:solidFill>
                <a:latin typeface="+mn-lt"/>
                <a:ea typeface="+mn-ea"/>
                <a:cs typeface="+mn-cs"/>
              </a:rPr>
              <a:t>Ознайомлення з Луганською </a:t>
            </a:r>
            <a:r>
              <a:rPr lang="uk-UA" sz="2400" u="sng" dirty="0" smtClean="0">
                <a:solidFill>
                  <a:schemeClr val="tx1"/>
                </a:solidFill>
                <a:latin typeface="+mn-lt"/>
                <a:ea typeface="+mn-ea"/>
                <a:cs typeface="+mn-cs"/>
              </a:rPr>
              <a:t>областю</a:t>
            </a:r>
            <a:r>
              <a:rPr lang="en-US" sz="2400" u="sng" dirty="0" smtClean="0">
                <a:solidFill>
                  <a:schemeClr val="tx1"/>
                </a:solidFill>
                <a:latin typeface="+mn-lt"/>
                <a:ea typeface="+mn-ea"/>
                <a:cs typeface="+mn-cs"/>
              </a:rPr>
              <a:t/>
            </a:r>
            <a:br>
              <a:rPr lang="en-US" sz="2400" u="sng" dirty="0" smtClean="0">
                <a:solidFill>
                  <a:schemeClr val="tx1"/>
                </a:solidFill>
                <a:latin typeface="+mn-lt"/>
                <a:ea typeface="+mn-ea"/>
                <a:cs typeface="+mn-cs"/>
              </a:rPr>
            </a:br>
            <a:r>
              <a:rPr lang="uk-UA" sz="2400" u="sng" dirty="0" err="1">
                <a:solidFill>
                  <a:schemeClr val="tx1"/>
                </a:solidFill>
              </a:rPr>
              <a:t>Exposure</a:t>
            </a:r>
            <a:r>
              <a:rPr lang="uk-UA" sz="2400" u="sng" dirty="0">
                <a:solidFill>
                  <a:schemeClr val="tx1"/>
                </a:solidFill>
              </a:rPr>
              <a:t> </a:t>
            </a:r>
            <a:r>
              <a:rPr lang="uk-UA" sz="2400" u="sng" dirty="0" err="1">
                <a:solidFill>
                  <a:schemeClr val="tx1"/>
                </a:solidFill>
              </a:rPr>
              <a:t>to</a:t>
            </a:r>
            <a:r>
              <a:rPr lang="uk-UA" sz="2400" u="sng" dirty="0">
                <a:solidFill>
                  <a:schemeClr val="tx1"/>
                </a:solidFill>
              </a:rPr>
              <a:t> </a:t>
            </a:r>
            <a:r>
              <a:rPr lang="uk-UA" sz="2400" u="sng" dirty="0" err="1">
                <a:solidFill>
                  <a:schemeClr val="tx1"/>
                </a:solidFill>
              </a:rPr>
              <a:t>Luhansk</a:t>
            </a:r>
            <a:r>
              <a:rPr lang="uk-UA" sz="2400" u="sng" dirty="0">
                <a:solidFill>
                  <a:schemeClr val="tx1"/>
                </a:solidFill>
              </a:rPr>
              <a:t> </a:t>
            </a:r>
            <a:r>
              <a:rPr lang="uk-UA" sz="2400" u="sng" dirty="0" err="1">
                <a:solidFill>
                  <a:schemeClr val="tx1"/>
                </a:solidFill>
              </a:rPr>
              <a:t>region</a:t>
            </a:r>
            <a:r>
              <a:rPr lang="ru-RU" sz="2400" dirty="0">
                <a:solidFill>
                  <a:schemeClr val="tx1"/>
                </a:solidFill>
                <a:latin typeface="+mn-lt"/>
                <a:ea typeface="+mn-ea"/>
                <a:cs typeface="+mn-cs"/>
              </a:rPr>
              <a:t/>
            </a:r>
            <a:br>
              <a:rPr lang="ru-RU" sz="2400" dirty="0">
                <a:solidFill>
                  <a:schemeClr val="tx1"/>
                </a:solidFill>
                <a:latin typeface="+mn-lt"/>
                <a:ea typeface="+mn-ea"/>
                <a:cs typeface="+mn-cs"/>
              </a:rPr>
            </a:br>
            <a:endParaRPr lang="uk-UA" sz="2400" dirty="0">
              <a:solidFill>
                <a:schemeClr val="tx1"/>
              </a:solidFill>
              <a:latin typeface="+mn-lt"/>
              <a:ea typeface="+mn-ea"/>
              <a:cs typeface="+mn-cs"/>
            </a:endParaRPr>
          </a:p>
        </p:txBody>
      </p:sp>
      <p:sp>
        <p:nvSpPr>
          <p:cNvPr id="5" name="Содержимое 4"/>
          <p:cNvSpPr>
            <a:spLocks noGrp="1"/>
          </p:cNvSpPr>
          <p:nvPr>
            <p:ph sz="quarter" idx="2"/>
          </p:nvPr>
        </p:nvSpPr>
        <p:spPr>
          <a:xfrm>
            <a:off x="-428652" y="1214414"/>
            <a:ext cx="3801693" cy="8110114"/>
          </a:xfrm>
        </p:spPr>
        <p:txBody>
          <a:bodyPr>
            <a:normAutofit fontScale="55000" lnSpcReduction="20000"/>
          </a:bodyPr>
          <a:lstStyle/>
          <a:p>
            <a:r>
              <a:rPr lang="uk-UA" b="1" dirty="0" smtClean="0"/>
              <a:t>Місцеві готелі</a:t>
            </a:r>
            <a:endParaRPr lang="uk-UA" dirty="0" smtClean="0"/>
          </a:p>
          <a:p>
            <a:r>
              <a:rPr lang="uk-UA" dirty="0" smtClean="0"/>
              <a:t> </a:t>
            </a:r>
          </a:p>
          <a:p>
            <a:r>
              <a:rPr lang="ru-RU" b="1" dirty="0" err="1" smtClean="0"/>
              <a:t>Назва</a:t>
            </a:r>
            <a:r>
              <a:rPr lang="ru-RU" b="1" dirty="0" smtClean="0"/>
              <a:t> та </a:t>
            </a:r>
            <a:r>
              <a:rPr lang="ru-RU" b="1" dirty="0" err="1" smtClean="0"/>
              <a:t>контакти</a:t>
            </a:r>
            <a:endParaRPr lang="ru-RU" b="1" dirty="0" smtClean="0"/>
          </a:p>
          <a:p>
            <a:endParaRPr lang="uk-UA" dirty="0" smtClean="0"/>
          </a:p>
          <a:p>
            <a:r>
              <a:rPr lang="en-US" b="1" dirty="0" smtClean="0"/>
              <a:t>Golden Palace</a:t>
            </a:r>
            <a:endParaRPr lang="uk-UA" dirty="0" smtClean="0"/>
          </a:p>
          <a:p>
            <a:r>
              <a:rPr lang="ru-RU" dirty="0" smtClean="0"/>
              <a:t>м. Сєвєродонецьк, </a:t>
            </a:r>
            <a:r>
              <a:rPr lang="ru-RU" dirty="0" err="1" smtClean="0"/>
              <a:t>шосе</a:t>
            </a:r>
            <a:r>
              <a:rPr lang="ru-RU" dirty="0" smtClean="0"/>
              <a:t> </a:t>
            </a:r>
            <a:r>
              <a:rPr lang="ru-RU" dirty="0" err="1" smtClean="0"/>
              <a:t>Будівельників</a:t>
            </a:r>
            <a:r>
              <a:rPr lang="ru-RU" dirty="0" smtClean="0"/>
              <a:t> </a:t>
            </a:r>
          </a:p>
          <a:p>
            <a:r>
              <a:rPr lang="ru-RU" dirty="0" smtClean="0"/>
              <a:t>(р-н автовокзалу), тел.: 0997606382 </a:t>
            </a:r>
            <a:endParaRPr lang="uk-UA" dirty="0" smtClean="0"/>
          </a:p>
          <a:p>
            <a:r>
              <a:rPr lang="en-US" b="1" dirty="0" smtClean="0"/>
              <a:t>Xanadu</a:t>
            </a:r>
            <a:endParaRPr lang="uk-UA" dirty="0" smtClean="0"/>
          </a:p>
          <a:p>
            <a:r>
              <a:rPr lang="ru-RU" dirty="0" smtClean="0"/>
              <a:t>м. Сєвєродонецьк, просп. </a:t>
            </a:r>
            <a:r>
              <a:rPr lang="ru-RU" dirty="0" err="1" smtClean="0"/>
              <a:t>Радянський</a:t>
            </a:r>
            <a:r>
              <a:rPr lang="ru-RU" dirty="0" smtClean="0"/>
              <a:t>, 70, тел.: (06452) 42077, 40081</a:t>
            </a:r>
            <a:endParaRPr lang="uk-UA" dirty="0" smtClean="0"/>
          </a:p>
          <a:p>
            <a:r>
              <a:rPr lang="ru-RU" b="1" dirty="0" smtClean="0"/>
              <a:t>Мир</a:t>
            </a:r>
            <a:endParaRPr lang="uk-UA" dirty="0" smtClean="0"/>
          </a:p>
          <a:p>
            <a:r>
              <a:rPr lang="ru-RU" dirty="0" smtClean="0"/>
              <a:t>м. Сєвєродонецьк, </a:t>
            </a:r>
            <a:r>
              <a:rPr lang="ru-RU" dirty="0" err="1" smtClean="0"/>
              <a:t>вул</a:t>
            </a:r>
            <a:r>
              <a:rPr lang="ru-RU" dirty="0" smtClean="0"/>
              <a:t>. </a:t>
            </a:r>
            <a:r>
              <a:rPr lang="ru-RU" dirty="0" err="1" smtClean="0"/>
              <a:t>Лисичанська</a:t>
            </a:r>
            <a:r>
              <a:rPr lang="ru-RU" dirty="0" smtClean="0"/>
              <a:t>, 1, </a:t>
            </a:r>
            <a:r>
              <a:rPr lang="ru-RU" dirty="0"/>
              <a:t>тел.: </a:t>
            </a:r>
            <a:r>
              <a:rPr lang="ru-RU" dirty="0" smtClean="0"/>
              <a:t>(06452) 68600, 713535</a:t>
            </a:r>
            <a:endParaRPr lang="uk-UA" dirty="0" smtClean="0"/>
          </a:p>
          <a:p>
            <a:r>
              <a:rPr lang="ru-RU" b="1" dirty="0" err="1" smtClean="0"/>
              <a:t>Сіверський</a:t>
            </a:r>
            <a:r>
              <a:rPr lang="ru-RU" b="1" dirty="0" smtClean="0"/>
              <a:t> </a:t>
            </a:r>
            <a:r>
              <a:rPr lang="ru-RU" b="1" dirty="0" err="1" smtClean="0"/>
              <a:t>Донець</a:t>
            </a:r>
            <a:endParaRPr lang="uk-UA" dirty="0" smtClean="0"/>
          </a:p>
          <a:p>
            <a:r>
              <a:rPr lang="ru-RU" dirty="0" smtClean="0"/>
              <a:t>м. Сєвєродонецьк, </a:t>
            </a:r>
            <a:r>
              <a:rPr lang="ru-RU" dirty="0" err="1" smtClean="0"/>
              <a:t>вул</a:t>
            </a:r>
            <a:r>
              <a:rPr lang="ru-RU" dirty="0" smtClean="0"/>
              <a:t>. </a:t>
            </a:r>
            <a:r>
              <a:rPr lang="ru-RU" dirty="0" err="1" smtClean="0"/>
              <a:t>Леніна</a:t>
            </a:r>
            <a:r>
              <a:rPr lang="ru-RU" dirty="0" smtClean="0"/>
              <a:t>, 34, </a:t>
            </a:r>
          </a:p>
          <a:p>
            <a:r>
              <a:rPr lang="ru-RU" dirty="0" smtClean="0"/>
              <a:t>тел</a:t>
            </a:r>
            <a:r>
              <a:rPr lang="ru-RU" dirty="0"/>
              <a:t>.: </a:t>
            </a:r>
            <a:r>
              <a:rPr lang="ru-RU" dirty="0" smtClean="0"/>
              <a:t>(06452) 44320, 43201</a:t>
            </a:r>
            <a:endParaRPr lang="uk-UA" dirty="0" smtClean="0"/>
          </a:p>
          <a:p>
            <a:r>
              <a:rPr lang="ru-RU" b="1" dirty="0" smtClean="0"/>
              <a:t>Центральна</a:t>
            </a:r>
            <a:endParaRPr lang="uk-UA" dirty="0" smtClean="0"/>
          </a:p>
          <a:p>
            <a:r>
              <a:rPr lang="ru-RU" dirty="0" smtClean="0"/>
              <a:t>м. Сєвєродонецьк, просп. </a:t>
            </a:r>
            <a:r>
              <a:rPr lang="ru-RU" dirty="0" err="1" smtClean="0"/>
              <a:t>Гвардійський</a:t>
            </a:r>
            <a:r>
              <a:rPr lang="ru-RU" dirty="0" smtClean="0"/>
              <a:t>, 13, </a:t>
            </a:r>
            <a:r>
              <a:rPr lang="ru-RU" dirty="0"/>
              <a:t>тел.: (</a:t>
            </a:r>
            <a:r>
              <a:rPr lang="ru-RU" dirty="0" smtClean="0"/>
              <a:t>06452) 44955</a:t>
            </a:r>
            <a:endParaRPr lang="uk-UA" dirty="0" smtClean="0"/>
          </a:p>
          <a:p>
            <a:r>
              <a:rPr lang="ru-RU" b="1" dirty="0" err="1" smtClean="0"/>
              <a:t>Околиця</a:t>
            </a:r>
            <a:endParaRPr lang="uk-UA" dirty="0" smtClean="0"/>
          </a:p>
          <a:p>
            <a:r>
              <a:rPr lang="ru-RU" dirty="0" smtClean="0"/>
              <a:t>м. Сєвєродонецьк, </a:t>
            </a:r>
            <a:r>
              <a:rPr lang="ru-RU" dirty="0" err="1" smtClean="0"/>
              <a:t>вул</a:t>
            </a:r>
            <a:r>
              <a:rPr lang="ru-RU" dirty="0" smtClean="0"/>
              <a:t>. </a:t>
            </a:r>
            <a:r>
              <a:rPr lang="ru-RU" dirty="0" err="1" smtClean="0"/>
              <a:t>Новікова</a:t>
            </a:r>
            <a:r>
              <a:rPr lang="ru-RU" dirty="0" smtClean="0"/>
              <a:t>, 2, </a:t>
            </a:r>
          </a:p>
          <a:p>
            <a:r>
              <a:rPr lang="ru-RU" dirty="0" smtClean="0"/>
              <a:t>тел</a:t>
            </a:r>
            <a:r>
              <a:rPr lang="ru-RU" dirty="0"/>
              <a:t>.: </a:t>
            </a:r>
            <a:r>
              <a:rPr lang="ru-RU" dirty="0" smtClean="0"/>
              <a:t>0506898980</a:t>
            </a:r>
            <a:endParaRPr lang="uk-UA" dirty="0" smtClean="0"/>
          </a:p>
          <a:p>
            <a:r>
              <a:rPr lang="ru-RU" b="1" dirty="0" err="1" smtClean="0"/>
              <a:t>Пролетарій</a:t>
            </a:r>
            <a:endParaRPr lang="uk-UA" dirty="0" smtClean="0"/>
          </a:p>
          <a:p>
            <a:r>
              <a:rPr lang="ru-RU" dirty="0" smtClean="0"/>
              <a:t>м. </a:t>
            </a:r>
            <a:r>
              <a:rPr lang="ru-RU" dirty="0" err="1" smtClean="0"/>
              <a:t>Лисичанськ</a:t>
            </a:r>
            <a:r>
              <a:rPr lang="ru-RU" dirty="0" smtClean="0"/>
              <a:t>, </a:t>
            </a:r>
            <a:r>
              <a:rPr lang="ru-RU" dirty="0" err="1" smtClean="0"/>
              <a:t>вул</a:t>
            </a:r>
            <a:r>
              <a:rPr lang="ru-RU" dirty="0" smtClean="0"/>
              <a:t>. 50 </a:t>
            </a:r>
            <a:r>
              <a:rPr lang="ru-RU" dirty="0" err="1" smtClean="0"/>
              <a:t>років</a:t>
            </a:r>
            <a:r>
              <a:rPr lang="ru-RU" dirty="0" smtClean="0"/>
              <a:t> </a:t>
            </a:r>
            <a:r>
              <a:rPr lang="ru-RU" dirty="0" err="1" smtClean="0"/>
              <a:t>Жовтня</a:t>
            </a:r>
            <a:r>
              <a:rPr lang="ru-RU" dirty="0" smtClean="0"/>
              <a:t>, 48 Б</a:t>
            </a:r>
            <a:r>
              <a:rPr lang="ru-RU" dirty="0"/>
              <a:t>, тел.: (</a:t>
            </a:r>
            <a:r>
              <a:rPr lang="ru-RU" dirty="0" smtClean="0"/>
              <a:t>06451) 37237</a:t>
            </a:r>
            <a:endParaRPr lang="uk-UA" dirty="0" smtClean="0"/>
          </a:p>
          <a:p>
            <a:r>
              <a:rPr lang="ru-RU" b="1" dirty="0" smtClean="0"/>
              <a:t>Витязь</a:t>
            </a:r>
            <a:endParaRPr lang="uk-UA" dirty="0" smtClean="0"/>
          </a:p>
          <a:p>
            <a:r>
              <a:rPr lang="ru-RU" dirty="0" smtClean="0"/>
              <a:t>м. </a:t>
            </a:r>
            <a:r>
              <a:rPr lang="ru-RU" dirty="0" err="1" smtClean="0"/>
              <a:t>Лисичанськ</a:t>
            </a:r>
            <a:r>
              <a:rPr lang="ru-RU" dirty="0" smtClean="0"/>
              <a:t>, РТІ, </a:t>
            </a:r>
            <a:r>
              <a:rPr lang="ru-RU" dirty="0" err="1" smtClean="0"/>
              <a:t>вул</a:t>
            </a:r>
            <a:r>
              <a:rPr lang="ru-RU" dirty="0" smtClean="0"/>
              <a:t>. </a:t>
            </a:r>
            <a:r>
              <a:rPr lang="ru-RU" dirty="0" err="1" smtClean="0"/>
              <a:t>Орджонікідзе</a:t>
            </a:r>
            <a:r>
              <a:rPr lang="ru-RU" dirty="0" smtClean="0"/>
              <a:t>, 133, </a:t>
            </a:r>
            <a:r>
              <a:rPr lang="ru-RU" dirty="0"/>
              <a:t>тел.: 0662420591</a:t>
            </a:r>
            <a:endParaRPr lang="uk-UA" dirty="0" smtClean="0"/>
          </a:p>
          <a:p>
            <a:r>
              <a:rPr lang="ru-RU" b="1" dirty="0" err="1" smtClean="0"/>
              <a:t>Совєтська</a:t>
            </a:r>
            <a:endParaRPr lang="uk-UA" dirty="0" smtClean="0"/>
          </a:p>
          <a:p>
            <a:r>
              <a:rPr lang="ru-RU" dirty="0" smtClean="0"/>
              <a:t>м. </a:t>
            </a:r>
            <a:r>
              <a:rPr lang="ru-RU" dirty="0" err="1" smtClean="0"/>
              <a:t>Рубіжне</a:t>
            </a:r>
            <a:r>
              <a:rPr lang="ru-RU" dirty="0" smtClean="0"/>
              <a:t>, </a:t>
            </a:r>
            <a:r>
              <a:rPr lang="ru-RU" dirty="0" err="1" smtClean="0"/>
              <a:t>вул</a:t>
            </a:r>
            <a:r>
              <a:rPr lang="ru-RU" dirty="0" smtClean="0"/>
              <a:t>. </a:t>
            </a:r>
            <a:r>
              <a:rPr lang="ru-RU" dirty="0" err="1" smtClean="0"/>
              <a:t>Мендєлєєва</a:t>
            </a:r>
            <a:r>
              <a:rPr lang="ru-RU" dirty="0" smtClean="0"/>
              <a:t>, 29, </a:t>
            </a:r>
          </a:p>
          <a:p>
            <a:r>
              <a:rPr lang="ru-RU" dirty="0" smtClean="0"/>
              <a:t>тел</a:t>
            </a:r>
            <a:r>
              <a:rPr lang="ru-RU" dirty="0"/>
              <a:t>.: (</a:t>
            </a:r>
            <a:r>
              <a:rPr lang="ru-RU" dirty="0" smtClean="0"/>
              <a:t>06453) 51423 </a:t>
            </a:r>
            <a:endParaRPr lang="uk-UA" dirty="0" smtClean="0"/>
          </a:p>
          <a:p>
            <a:r>
              <a:rPr lang="ru-RU" b="1" dirty="0" err="1" smtClean="0"/>
              <a:t>Станиця</a:t>
            </a:r>
            <a:endParaRPr lang="uk-UA" dirty="0" smtClean="0"/>
          </a:p>
          <a:p>
            <a:r>
              <a:rPr lang="ru-RU" dirty="0" smtClean="0"/>
              <a:t>м. </a:t>
            </a:r>
            <a:r>
              <a:rPr lang="ru-RU" dirty="0" err="1" smtClean="0"/>
              <a:t>Рубіжне</a:t>
            </a:r>
            <a:r>
              <a:rPr lang="ru-RU" dirty="0" smtClean="0"/>
              <a:t>, </a:t>
            </a:r>
            <a:r>
              <a:rPr lang="ru-RU" dirty="0" err="1" smtClean="0"/>
              <a:t>вул</a:t>
            </a:r>
            <a:r>
              <a:rPr lang="ru-RU" dirty="0" smtClean="0"/>
              <a:t>. </a:t>
            </a:r>
            <a:r>
              <a:rPr lang="ru-RU" dirty="0" err="1" smtClean="0"/>
              <a:t>Будівельників</a:t>
            </a:r>
            <a:r>
              <a:rPr lang="ru-RU" dirty="0" smtClean="0"/>
              <a:t>, 30 В</a:t>
            </a:r>
            <a:r>
              <a:rPr lang="ru-RU" dirty="0"/>
              <a:t>, </a:t>
            </a:r>
            <a:endParaRPr lang="ru-RU" dirty="0" smtClean="0"/>
          </a:p>
          <a:p>
            <a:r>
              <a:rPr lang="ru-RU" dirty="0" smtClean="0"/>
              <a:t>тел</a:t>
            </a:r>
            <a:r>
              <a:rPr lang="ru-RU" dirty="0"/>
              <a:t>.: </a:t>
            </a:r>
            <a:r>
              <a:rPr lang="ru-RU" dirty="0" smtClean="0"/>
              <a:t>(06453) 70426, 92715</a:t>
            </a:r>
            <a:endParaRPr lang="uk-UA" dirty="0" smtClean="0"/>
          </a:p>
          <a:p>
            <a:r>
              <a:rPr lang="ru-RU" b="1" dirty="0" smtClean="0"/>
              <a:t>Отель</a:t>
            </a:r>
            <a:endParaRPr lang="uk-UA" dirty="0" smtClean="0"/>
          </a:p>
          <a:p>
            <a:r>
              <a:rPr lang="ru-RU" dirty="0" smtClean="0"/>
              <a:t>м. </a:t>
            </a:r>
            <a:r>
              <a:rPr lang="ru-RU" dirty="0" err="1" smtClean="0"/>
              <a:t>Кремінна</a:t>
            </a:r>
            <a:r>
              <a:rPr lang="ru-RU" dirty="0" smtClean="0"/>
              <a:t>, </a:t>
            </a:r>
            <a:r>
              <a:rPr lang="ru-RU" dirty="0" err="1" smtClean="0"/>
              <a:t>вул</a:t>
            </a:r>
            <a:r>
              <a:rPr lang="ru-RU" dirty="0" smtClean="0"/>
              <a:t>. Титова, 13, </a:t>
            </a:r>
          </a:p>
          <a:p>
            <a:r>
              <a:rPr lang="ru-RU" dirty="0" smtClean="0"/>
              <a:t>тел</a:t>
            </a:r>
            <a:r>
              <a:rPr lang="ru-RU" dirty="0"/>
              <a:t>.: (</a:t>
            </a:r>
            <a:r>
              <a:rPr lang="ru-RU" dirty="0" smtClean="0"/>
              <a:t>06454) 21456</a:t>
            </a:r>
            <a:endParaRPr lang="uk-UA" dirty="0" smtClean="0"/>
          </a:p>
          <a:p>
            <a:r>
              <a:rPr lang="ru-RU" b="1" dirty="0" err="1" smtClean="0"/>
              <a:t>Прилісне</a:t>
            </a:r>
            <a:endParaRPr lang="uk-UA" dirty="0" smtClean="0"/>
          </a:p>
          <a:p>
            <a:r>
              <a:rPr lang="ru-RU" dirty="0" smtClean="0"/>
              <a:t>м. </a:t>
            </a:r>
            <a:r>
              <a:rPr lang="ru-RU" dirty="0" err="1" smtClean="0"/>
              <a:t>Кремінна</a:t>
            </a:r>
            <a:r>
              <a:rPr lang="ru-RU" dirty="0" smtClean="0"/>
              <a:t>, </a:t>
            </a:r>
            <a:r>
              <a:rPr lang="ru-RU" dirty="0" err="1" smtClean="0"/>
              <a:t>вул</a:t>
            </a:r>
            <a:r>
              <a:rPr lang="ru-RU" dirty="0" smtClean="0"/>
              <a:t>. </a:t>
            </a:r>
            <a:r>
              <a:rPr lang="ru-RU" dirty="0" err="1" smtClean="0"/>
              <a:t>Санаторна</a:t>
            </a:r>
            <a:r>
              <a:rPr lang="ru-RU" dirty="0" smtClean="0"/>
              <a:t>, 26, </a:t>
            </a:r>
          </a:p>
          <a:p>
            <a:r>
              <a:rPr lang="en-US" dirty="0" smtClean="0"/>
              <a:t>e</a:t>
            </a:r>
            <a:r>
              <a:rPr lang="ru-RU" dirty="0" smtClean="0"/>
              <a:t>-</a:t>
            </a:r>
            <a:r>
              <a:rPr lang="en-US" dirty="0" smtClean="0"/>
              <a:t>mail</a:t>
            </a:r>
            <a:r>
              <a:rPr lang="ru-RU" dirty="0" smtClean="0"/>
              <a:t>: </a:t>
            </a:r>
            <a:r>
              <a:rPr lang="en-US" dirty="0" smtClean="0"/>
              <a:t>info</a:t>
            </a:r>
            <a:r>
              <a:rPr lang="ru-RU" dirty="0" smtClean="0"/>
              <a:t>@</a:t>
            </a:r>
            <a:r>
              <a:rPr lang="en-US" dirty="0" err="1" smtClean="0"/>
              <a:t>prilesnoe</a:t>
            </a:r>
            <a:r>
              <a:rPr lang="ru-RU" dirty="0" smtClean="0"/>
              <a:t>.</a:t>
            </a:r>
            <a:r>
              <a:rPr lang="en-US" dirty="0" smtClean="0"/>
              <a:t>com</a:t>
            </a:r>
            <a:endParaRPr lang="uk-UA" dirty="0" smtClean="0"/>
          </a:p>
          <a:p>
            <a:r>
              <a:rPr lang="ru-RU" dirty="0" smtClean="0"/>
              <a:t> </a:t>
            </a:r>
            <a:endParaRPr lang="uk-UA" dirty="0" smtClean="0"/>
          </a:p>
          <a:p>
            <a:endParaRPr lang="uk-UA" dirty="0"/>
          </a:p>
        </p:txBody>
      </p:sp>
      <p:sp>
        <p:nvSpPr>
          <p:cNvPr id="6" name="Содержимое 5"/>
          <p:cNvSpPr>
            <a:spLocks noGrp="1"/>
          </p:cNvSpPr>
          <p:nvPr>
            <p:ph sz="quarter" idx="4"/>
          </p:nvPr>
        </p:nvSpPr>
        <p:spPr>
          <a:xfrm>
            <a:off x="3071810" y="1142976"/>
            <a:ext cx="3786191" cy="7786741"/>
          </a:xfrm>
        </p:spPr>
        <p:txBody>
          <a:bodyPr>
            <a:noAutofit/>
          </a:bodyPr>
          <a:lstStyle/>
          <a:p>
            <a:pPr marL="137160" indent="0">
              <a:buNone/>
            </a:pPr>
            <a:r>
              <a:rPr lang="en-US" sz="1300" b="1" dirty="0" smtClean="0">
                <a:latin typeface="Times New Roman" pitchFamily="18" charset="0"/>
                <a:cs typeface="Times New Roman" pitchFamily="18" charset="0"/>
              </a:rPr>
              <a:t>Local hotels</a:t>
            </a:r>
          </a:p>
          <a:p>
            <a:endParaRPr lang="en-US" sz="1300" dirty="0" smtClean="0">
              <a:latin typeface="Times New Roman" pitchFamily="18" charset="0"/>
              <a:cs typeface="Times New Roman" pitchFamily="18" charset="0"/>
            </a:endParaRPr>
          </a:p>
          <a:p>
            <a:pPr marL="137160" indent="0">
              <a:buNone/>
            </a:pPr>
            <a:r>
              <a:rPr lang="en-US" sz="1300" b="1" dirty="0" smtClean="0">
                <a:latin typeface="Times New Roman" pitchFamily="18" charset="0"/>
                <a:cs typeface="Times New Roman" pitchFamily="18" charset="0"/>
              </a:rPr>
              <a:t>Name and contact</a:t>
            </a:r>
            <a:endParaRPr lang="ru-RU" sz="1300" b="1" dirty="0" smtClean="0">
              <a:latin typeface="Times New Roman" pitchFamily="18" charset="0"/>
              <a:cs typeface="Times New Roman" pitchFamily="18" charset="0"/>
            </a:endParaRPr>
          </a:p>
          <a:p>
            <a:pPr marL="137160" indent="0">
              <a:buNone/>
            </a:pPr>
            <a:endParaRPr lang="en-US" sz="1300" b="1" dirty="0" smtClean="0">
              <a:latin typeface="Times New Roman" pitchFamily="18" charset="0"/>
              <a:cs typeface="Times New Roman" pitchFamily="18" charset="0"/>
            </a:endParaRPr>
          </a:p>
          <a:p>
            <a:pPr indent="0">
              <a:lnSpc>
                <a:spcPct val="80000"/>
              </a:lnSpc>
              <a:buNone/>
            </a:pPr>
            <a:r>
              <a:rPr lang="uk-UA" sz="1300" b="1" dirty="0" err="1" smtClean="0">
                <a:latin typeface="Times New Roman" pitchFamily="18" charset="0"/>
                <a:cs typeface="Times New Roman" pitchFamily="18" charset="0"/>
              </a:rPr>
              <a:t>Golden</a:t>
            </a:r>
            <a:r>
              <a:rPr lang="uk-UA" sz="1300" b="1"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Palace</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Budivelnykiv</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highway</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near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the</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bus</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station</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0997606382</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Xanadu</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70 </a:t>
            </a:r>
            <a:r>
              <a:rPr lang="uk-UA" sz="1300" dirty="0" err="1" smtClean="0">
                <a:latin typeface="Times New Roman" pitchFamily="18" charset="0"/>
                <a:cs typeface="Times New Roman" pitchFamily="18" charset="0"/>
              </a:rPr>
              <a:t>Radyansky</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prospekt</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(06452) 42077, 40081</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Myr</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1</a:t>
            </a:r>
            <a:r>
              <a:rPr lang="ru-RU"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Lysychanska</a:t>
            </a:r>
            <a:r>
              <a:rPr lang="uk-UA"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S</a:t>
            </a:r>
            <a:r>
              <a:rPr lang="uk-UA" sz="1300" dirty="0" err="1" smtClean="0">
                <a:latin typeface="Times New Roman" pitchFamily="18" charset="0"/>
                <a:cs typeface="Times New Roman" pitchFamily="18" charset="0"/>
              </a:rPr>
              <a:t>tr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(06452) 68600, 713 535</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Siverskyi</a:t>
            </a:r>
            <a:r>
              <a:rPr lang="uk-UA" sz="1300" b="1"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Donets</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34</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Lenina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(06452) 44320, 43201,</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Tsentralna</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13 H</a:t>
            </a:r>
            <a:r>
              <a:rPr lang="uk-UA" sz="1300" dirty="0" err="1" smtClean="0">
                <a:latin typeface="Times New Roman" pitchFamily="18" charset="0"/>
                <a:cs typeface="Times New Roman" pitchFamily="18" charset="0"/>
              </a:rPr>
              <a:t>vardiiskyi</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Prospekt</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(06452) 44955</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Okolytsia</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2 </a:t>
            </a:r>
            <a:r>
              <a:rPr lang="uk-UA" sz="1300" dirty="0" err="1" smtClean="0">
                <a:latin typeface="Times New Roman" pitchFamily="18" charset="0"/>
                <a:cs typeface="Times New Roman" pitchFamily="18" charset="0"/>
              </a:rPr>
              <a:t>Novikova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Severodonetsk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0506898980</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Proletarii</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50 </a:t>
            </a:r>
            <a:r>
              <a:rPr lang="uk-UA" sz="1300" dirty="0" err="1" smtClean="0">
                <a:latin typeface="Times New Roman" pitchFamily="18" charset="0"/>
                <a:cs typeface="Times New Roman" pitchFamily="18" charset="0"/>
              </a:rPr>
              <a:t>years</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of</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October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48/b, </a:t>
            </a:r>
            <a:r>
              <a:rPr lang="uk-UA" sz="1300" dirty="0" err="1" smtClean="0">
                <a:latin typeface="Times New Roman" pitchFamily="18" charset="0"/>
                <a:cs typeface="Times New Roman" pitchFamily="18" charset="0"/>
              </a:rPr>
              <a:t>Lysychansk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a:t>
            </a:r>
          </a:p>
          <a:p>
            <a:pPr indent="0">
              <a:lnSpc>
                <a:spcPct val="80000"/>
              </a:lnSpc>
              <a:buNone/>
            </a:pPr>
            <a:r>
              <a:rPr lang="uk-UA" sz="1300" dirty="0" smtClean="0">
                <a:latin typeface="Times New Roman" pitchFamily="18" charset="0"/>
                <a:cs typeface="Times New Roman" pitchFamily="18" charset="0"/>
              </a:rPr>
              <a:t>(06451) 37237</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Vytiaz</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133</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Ordzhonikidze</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RTI, </a:t>
            </a:r>
            <a:r>
              <a:rPr lang="uk-UA" sz="1300" dirty="0" err="1" smtClean="0">
                <a:latin typeface="Times New Roman" pitchFamily="18" charset="0"/>
                <a:cs typeface="Times New Roman" pitchFamily="18" charset="0"/>
              </a:rPr>
              <a:t>Lysychansk</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0662420591</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Sovetska</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29</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Mendielieieva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a:t>
            </a:r>
            <a:r>
              <a:rPr lang="uk-UA" sz="1300" dirty="0" err="1" smtClean="0">
                <a:latin typeface="Times New Roman" pitchFamily="18" charset="0"/>
                <a:cs typeface="Times New Roman" pitchFamily="18" charset="0"/>
              </a:rPr>
              <a:t>Rubizhne</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(06453) 51423</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Stanytsia</a:t>
            </a:r>
            <a:endParaRPr lang="uk-UA" sz="1300" dirty="0" smtClean="0">
              <a:latin typeface="Times New Roman" pitchFamily="18" charset="0"/>
              <a:cs typeface="Times New Roman" pitchFamily="18" charset="0"/>
            </a:endParaRPr>
          </a:p>
          <a:p>
            <a:pPr indent="0">
              <a:lnSpc>
                <a:spcPct val="80000"/>
              </a:lnSpc>
              <a:buNone/>
            </a:pPr>
            <a:r>
              <a:rPr lang="uk-UA"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30V </a:t>
            </a:r>
            <a:r>
              <a:rPr lang="uk-UA" sz="1300" dirty="0" err="1" smtClean="0">
                <a:latin typeface="Times New Roman" pitchFamily="18" charset="0"/>
                <a:cs typeface="Times New Roman" pitchFamily="18" charset="0"/>
              </a:rPr>
              <a:t>Budivelnykiv</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Rubizhne</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(06453) 70426, 92715</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Otel</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13</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Tytova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Kreminna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tel</a:t>
            </a:r>
            <a:r>
              <a:rPr lang="uk-UA" sz="1300" dirty="0" smtClean="0">
                <a:latin typeface="Times New Roman" pitchFamily="18" charset="0"/>
                <a:cs typeface="Times New Roman" pitchFamily="18" charset="0"/>
              </a:rPr>
              <a:t>. (06454) 21456</a:t>
            </a:r>
          </a:p>
          <a:p>
            <a:pPr indent="0">
              <a:lnSpc>
                <a:spcPct val="80000"/>
              </a:lnSpc>
              <a:buNone/>
            </a:pPr>
            <a:r>
              <a:rPr lang="uk-UA" sz="1300" dirty="0" smtClean="0">
                <a:latin typeface="Times New Roman" pitchFamily="18" charset="0"/>
                <a:cs typeface="Times New Roman" pitchFamily="18" charset="0"/>
              </a:rPr>
              <a:t> </a:t>
            </a:r>
            <a:r>
              <a:rPr lang="uk-UA" sz="1300" b="1" dirty="0" err="1" smtClean="0">
                <a:latin typeface="Times New Roman" pitchFamily="18" charset="0"/>
                <a:cs typeface="Times New Roman" pitchFamily="18" charset="0"/>
              </a:rPr>
              <a:t>Prylisne</a:t>
            </a:r>
            <a:endParaRPr lang="uk-UA" sz="1300" dirty="0" smtClean="0">
              <a:latin typeface="Times New Roman" pitchFamily="18" charset="0"/>
              <a:cs typeface="Times New Roman" pitchFamily="18" charset="0"/>
            </a:endParaRPr>
          </a:p>
          <a:p>
            <a:pPr indent="0">
              <a:lnSpc>
                <a:spcPct val="80000"/>
              </a:lnSpc>
              <a:buNone/>
            </a:pPr>
            <a:r>
              <a:rPr lang="en-US" sz="1300" dirty="0" smtClean="0">
                <a:latin typeface="Times New Roman" pitchFamily="18" charset="0"/>
                <a:cs typeface="Times New Roman" pitchFamily="18" charset="0"/>
              </a:rPr>
              <a:t>26</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Sanatorna</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str</a:t>
            </a:r>
            <a:r>
              <a:rPr lang="uk-UA" sz="1300" dirty="0" smtClean="0">
                <a:latin typeface="Times New Roman" pitchFamily="18" charset="0"/>
                <a:cs typeface="Times New Roman" pitchFamily="18" charset="0"/>
              </a:rPr>
              <a:t>., </a:t>
            </a:r>
            <a:r>
              <a:rPr lang="uk-UA" sz="1300" dirty="0" err="1" smtClean="0">
                <a:latin typeface="Times New Roman" pitchFamily="18" charset="0"/>
                <a:cs typeface="Times New Roman" pitchFamily="18" charset="0"/>
              </a:rPr>
              <a:t>Kreminna</a:t>
            </a:r>
            <a:r>
              <a:rPr lang="uk-UA" sz="1300" dirty="0" smtClean="0">
                <a:latin typeface="Times New Roman" pitchFamily="18" charset="0"/>
                <a:cs typeface="Times New Roman" pitchFamily="18" charset="0"/>
              </a:rPr>
              <a:t>, e-</a:t>
            </a:r>
            <a:r>
              <a:rPr lang="uk-UA" sz="1300" dirty="0" err="1" smtClean="0">
                <a:latin typeface="Times New Roman" pitchFamily="18" charset="0"/>
                <a:cs typeface="Times New Roman" pitchFamily="18" charset="0"/>
              </a:rPr>
              <a:t>mail</a:t>
            </a:r>
            <a:r>
              <a:rPr lang="uk-UA" sz="1300" dirty="0" smtClean="0">
                <a:latin typeface="Times New Roman" pitchFamily="18" charset="0"/>
                <a:cs typeface="Times New Roman" pitchFamily="18" charset="0"/>
              </a:rPr>
              <a:t>: info@prilesnoe.com</a:t>
            </a:r>
            <a:endParaRPr lang="uk-UA" sz="13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02DDA13B-1F5D-406F-BCEB-6C5237BE0993}" type="slidenum">
              <a:rPr lang="uk-UA" smtClean="0"/>
              <a:pPr/>
              <a:t>30</a:t>
            </a:fld>
            <a:endParaRPr lang="uk-U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Содержимое 4"/>
          <p:cNvSpPr>
            <a:spLocks noGrp="1"/>
          </p:cNvSpPr>
          <p:nvPr>
            <p:ph sz="quarter" idx="2"/>
          </p:nvPr>
        </p:nvSpPr>
        <p:spPr>
          <a:xfrm>
            <a:off x="-428652" y="357158"/>
            <a:ext cx="7286652" cy="8572559"/>
          </a:xfrm>
        </p:spPr>
        <p:txBody>
          <a:bodyPr>
            <a:normAutofit lnSpcReduction="10000"/>
          </a:bodyPr>
          <a:lstStyle/>
          <a:p>
            <a:pPr marL="137160" indent="0" algn="ctr">
              <a:buNone/>
            </a:pPr>
            <a:r>
              <a:rPr lang="uk-UA" b="1" u="sng" dirty="0" smtClean="0">
                <a:ln>
                  <a:solidFill>
                    <a:schemeClr val="bg1">
                      <a:lumMod val="50000"/>
                      <a:lumOff val="50000"/>
                    </a:schemeClr>
                  </a:solidFill>
                </a:ln>
                <a:solidFill>
                  <a:schemeClr val="bg1">
                    <a:lumMod val="90000"/>
                    <a:lumOff val="10000"/>
                  </a:schemeClr>
                </a:solidFill>
              </a:rPr>
              <a:t>КОНТАКТНА ІНФОРМАЦІЯ</a:t>
            </a:r>
            <a:endParaRPr lang="uk-UA" dirty="0" smtClean="0">
              <a:ln>
                <a:solidFill>
                  <a:schemeClr val="bg1">
                    <a:lumMod val="50000"/>
                    <a:lumOff val="50000"/>
                  </a:schemeClr>
                </a:solidFill>
              </a:ln>
              <a:solidFill>
                <a:schemeClr val="bg1">
                  <a:lumMod val="90000"/>
                  <a:lumOff val="10000"/>
                </a:schemeClr>
              </a:solidFill>
            </a:endParaRPr>
          </a:p>
          <a:p>
            <a:pPr marL="137160" indent="0" algn="ctr">
              <a:buNone/>
            </a:pPr>
            <a:r>
              <a:rPr lang="uk-UA" b="1" dirty="0" smtClean="0"/>
              <a:t> </a:t>
            </a:r>
            <a:endParaRPr lang="uk-UA" dirty="0" smtClean="0"/>
          </a:p>
          <a:p>
            <a:pPr marL="137160" indent="0" algn="ctr">
              <a:buNone/>
            </a:pPr>
            <a:r>
              <a:rPr lang="uk-UA" sz="1600" b="1" dirty="0" smtClean="0"/>
              <a:t>      ЛУГАНСЬКА ОБЛАСНА ВІЙСЬКОВО-ЦИВІЛЬНА АДМІНІСТРАЦІЯ</a:t>
            </a:r>
            <a:endParaRPr lang="uk-UA" sz="1600" dirty="0" smtClean="0"/>
          </a:p>
          <a:p>
            <a:pPr marL="137160" indent="0" algn="ctr">
              <a:buNone/>
            </a:pPr>
            <a:r>
              <a:rPr lang="uk-UA" sz="1600" dirty="0" smtClean="0"/>
              <a:t>93405, м. Сєвєродонецьк, просп. </a:t>
            </a:r>
            <a:r>
              <a:rPr lang="uk-UA" sz="1600" dirty="0" smtClean="0"/>
              <a:t>Центральни</a:t>
            </a:r>
            <a:r>
              <a:rPr lang="uk-UA" sz="1600" dirty="0" smtClean="0"/>
              <a:t>й</a:t>
            </a:r>
            <a:r>
              <a:rPr lang="uk-UA" sz="1600" dirty="0" smtClean="0"/>
              <a:t>, 59</a:t>
            </a:r>
          </a:p>
          <a:p>
            <a:pPr marL="137160" indent="0" algn="ctr">
              <a:buNone/>
            </a:pPr>
            <a:r>
              <a:rPr lang="uk-UA" sz="1600" dirty="0" smtClean="0"/>
              <a:t>Тел.:</a:t>
            </a:r>
            <a:r>
              <a:rPr lang="uk-UA" sz="1600" b="1" dirty="0" smtClean="0"/>
              <a:t> </a:t>
            </a:r>
            <a:r>
              <a:rPr lang="uk-UA" sz="1600" dirty="0" smtClean="0"/>
              <a:t>(+38 0645) 70-50-85, факс (+38 0645) 70-50-86</a:t>
            </a:r>
          </a:p>
          <a:p>
            <a:pPr marL="137160" indent="0" algn="ctr">
              <a:buNone/>
            </a:pPr>
            <a:r>
              <a:rPr lang="uk-UA" sz="1600" dirty="0" smtClean="0"/>
              <a:t>E-</a:t>
            </a:r>
            <a:r>
              <a:rPr lang="uk-UA" sz="1600" dirty="0" err="1" smtClean="0"/>
              <a:t>mail</a:t>
            </a:r>
            <a:r>
              <a:rPr lang="uk-UA" sz="1600" dirty="0" smtClean="0"/>
              <a:t>: </a:t>
            </a:r>
            <a:r>
              <a:rPr lang="en-US" sz="1600" dirty="0" smtClean="0">
                <a:hlinkClick r:id="rId2"/>
              </a:rPr>
              <a:t>info</a:t>
            </a:r>
            <a:r>
              <a:rPr lang="uk-UA" sz="1600" dirty="0" smtClean="0">
                <a:hlinkClick r:id="rId2"/>
              </a:rPr>
              <a:t>@</a:t>
            </a:r>
            <a:r>
              <a:rPr lang="en-US" sz="1600" dirty="0" smtClean="0">
                <a:hlinkClick r:id="rId2"/>
              </a:rPr>
              <a:t>loga.gov.ua</a:t>
            </a:r>
            <a:endParaRPr lang="en-US" sz="1600" dirty="0" smtClean="0"/>
          </a:p>
          <a:p>
            <a:pPr marL="137160" indent="0" algn="ctr">
              <a:buNone/>
            </a:pPr>
            <a:r>
              <a:rPr lang="uk-UA" sz="1600" dirty="0" smtClean="0"/>
              <a:t>Веб-сторінка: http://www.loga.gov.ua    </a:t>
            </a:r>
          </a:p>
          <a:p>
            <a:pPr>
              <a:buNone/>
            </a:pPr>
            <a:endParaRPr lang="uk-UA" sz="1600" dirty="0" smtClean="0"/>
          </a:p>
          <a:p>
            <a:pPr algn="ctr"/>
            <a:r>
              <a:rPr lang="uk-UA" sz="1600" b="1" dirty="0" smtClean="0"/>
              <a:t>ЛУГАНСЬКА РЕГІОНАЛЬНА ТОРГОВО-ПРОМИСЛОВА ПАЛАТА</a:t>
            </a:r>
            <a:endParaRPr lang="uk-UA" sz="1600" dirty="0" smtClean="0"/>
          </a:p>
          <a:p>
            <a:pPr marL="137160" indent="0" algn="ctr">
              <a:buNone/>
            </a:pPr>
            <a:r>
              <a:rPr lang="uk-UA" sz="1600" dirty="0" smtClean="0"/>
              <a:t>93400, м. Сєвєродонецьк, </a:t>
            </a:r>
            <a:r>
              <a:rPr lang="uk-UA" sz="1600" dirty="0" err="1" smtClean="0"/>
              <a:t>просп</a:t>
            </a:r>
            <a:r>
              <a:rPr lang="uk-UA" sz="1600" dirty="0" smtClean="0"/>
              <a:t>. Хіміків, 48 А</a:t>
            </a:r>
          </a:p>
          <a:p>
            <a:pPr marL="137160" indent="0" algn="ctr">
              <a:buNone/>
            </a:pPr>
            <a:r>
              <a:rPr lang="uk-UA" sz="1600" dirty="0" smtClean="0"/>
              <a:t>Тел./факс: (+38 06452) 70-39-60</a:t>
            </a:r>
          </a:p>
          <a:p>
            <a:pPr marL="137160" indent="0" algn="ctr">
              <a:buNone/>
            </a:pPr>
            <a:r>
              <a:rPr lang="uk-UA" sz="1600" dirty="0" smtClean="0"/>
              <a:t>E-</a:t>
            </a:r>
            <a:r>
              <a:rPr lang="uk-UA" sz="1600" dirty="0" err="1" smtClean="0"/>
              <a:t>mail</a:t>
            </a:r>
            <a:r>
              <a:rPr lang="uk-UA" sz="1600" dirty="0" smtClean="0">
                <a:solidFill>
                  <a:srgbClr val="C00000"/>
                </a:solidFill>
              </a:rPr>
              <a:t>: </a:t>
            </a:r>
            <a:r>
              <a:rPr lang="en-US" sz="1600" dirty="0">
                <a:hlinkClick r:id="rId3"/>
              </a:rPr>
              <a:t>lcci508509@gmail.com</a:t>
            </a:r>
            <a:endParaRPr lang="uk-UA" sz="1600" dirty="0"/>
          </a:p>
          <a:p>
            <a:pPr marL="137160" indent="0" algn="ctr">
              <a:buNone/>
            </a:pPr>
            <a:r>
              <a:rPr lang="en-US" sz="1600" dirty="0"/>
              <a:t>lcci@lcci.lg.ua</a:t>
            </a:r>
            <a:endParaRPr lang="uk-UA" sz="1600" dirty="0">
              <a:solidFill>
                <a:srgbClr val="C00000"/>
              </a:solidFill>
            </a:endParaRPr>
          </a:p>
          <a:p>
            <a:pPr algn="ctr"/>
            <a:endParaRPr lang="uk-UA" sz="1600" dirty="0" smtClean="0"/>
          </a:p>
          <a:p>
            <a:pPr algn="ctr"/>
            <a:endParaRPr lang="uk-UA" sz="1600" dirty="0" smtClean="0"/>
          </a:p>
          <a:p>
            <a:pPr marL="137160" indent="0" algn="ctr">
              <a:buNone/>
            </a:pPr>
            <a:r>
              <a:rPr lang="en-US" b="1" dirty="0" smtClean="0">
                <a:ln>
                  <a:solidFill>
                    <a:schemeClr val="tx1">
                      <a:lumMod val="75000"/>
                      <a:lumOff val="25000"/>
                    </a:schemeClr>
                  </a:solidFill>
                </a:ln>
                <a:solidFill>
                  <a:schemeClr val="tx1">
                    <a:lumMod val="75000"/>
                    <a:lumOff val="25000"/>
                  </a:schemeClr>
                </a:solidFill>
              </a:rPr>
              <a:t>CONTACT INFORMATION</a:t>
            </a:r>
          </a:p>
          <a:p>
            <a:pPr algn="ctr"/>
            <a:endParaRPr lang="en-US" sz="1600" dirty="0" smtClean="0"/>
          </a:p>
          <a:p>
            <a:pPr marL="137160" indent="0" algn="ctr">
              <a:buNone/>
            </a:pPr>
            <a:r>
              <a:rPr lang="en-US" sz="1600" b="1" dirty="0" err="1" smtClean="0"/>
              <a:t>Lugansk</a:t>
            </a:r>
            <a:r>
              <a:rPr lang="en-US" sz="1600" b="1" dirty="0" smtClean="0"/>
              <a:t> regional military-civilian administration</a:t>
            </a:r>
          </a:p>
          <a:p>
            <a:pPr marL="137160" indent="0" algn="ctr">
              <a:buNone/>
            </a:pPr>
            <a:r>
              <a:rPr lang="en-US" sz="1600" dirty="0" smtClean="0"/>
              <a:t>59 </a:t>
            </a:r>
            <a:r>
              <a:rPr lang="en-US" sz="1600" smtClean="0"/>
              <a:t>Tsentralnyi </a:t>
            </a:r>
            <a:r>
              <a:rPr lang="en-US" sz="1600" dirty="0" smtClean="0"/>
              <a:t>Pr., </a:t>
            </a:r>
            <a:r>
              <a:rPr lang="en-US" sz="1600" dirty="0" err="1" smtClean="0"/>
              <a:t>Severodonetsk</a:t>
            </a:r>
            <a:r>
              <a:rPr lang="en-US" sz="1600" dirty="0" smtClean="0"/>
              <a:t>, 93405</a:t>
            </a:r>
          </a:p>
          <a:p>
            <a:pPr marL="137160" indent="0" algn="ctr">
              <a:buNone/>
            </a:pPr>
            <a:r>
              <a:rPr lang="en-US" sz="1600" dirty="0" smtClean="0"/>
              <a:t>Tel .: (+38 0645) 70-50-85, fax (+38 0645) 70-50-86</a:t>
            </a:r>
          </a:p>
          <a:p>
            <a:pPr marL="137160" indent="0" algn="ctr">
              <a:buNone/>
            </a:pPr>
            <a:r>
              <a:rPr lang="en-US" sz="1600" dirty="0" smtClean="0"/>
              <a:t>E-mail: info@loga.gov.ua</a:t>
            </a:r>
          </a:p>
          <a:p>
            <a:pPr marL="137160" indent="0" algn="ctr">
              <a:buNone/>
            </a:pPr>
            <a:r>
              <a:rPr lang="en-US" sz="1600" dirty="0" smtClean="0"/>
              <a:t>Website: http://www.loga.gov.ua</a:t>
            </a:r>
          </a:p>
          <a:p>
            <a:pPr algn="ctr"/>
            <a:endParaRPr lang="en-US" sz="1600" dirty="0" smtClean="0"/>
          </a:p>
          <a:p>
            <a:pPr marL="137160" indent="0" algn="ctr">
              <a:buNone/>
            </a:pPr>
            <a:r>
              <a:rPr lang="en-US" sz="1600" b="1" dirty="0" err="1" smtClean="0"/>
              <a:t>Lugansk</a:t>
            </a:r>
            <a:r>
              <a:rPr lang="en-US" sz="1600" b="1" dirty="0" smtClean="0"/>
              <a:t> Regional Chamber of Commerce</a:t>
            </a:r>
          </a:p>
          <a:p>
            <a:pPr marL="137160" indent="0" algn="ctr">
              <a:buNone/>
            </a:pPr>
            <a:r>
              <a:rPr lang="en-US" sz="1600" dirty="0" smtClean="0"/>
              <a:t>48 A </a:t>
            </a:r>
            <a:r>
              <a:rPr lang="en-US" sz="1600" dirty="0" err="1" smtClean="0"/>
              <a:t>Khimikiv</a:t>
            </a:r>
            <a:r>
              <a:rPr lang="en-US" sz="1600" dirty="0" smtClean="0"/>
              <a:t> Pr. </a:t>
            </a:r>
            <a:r>
              <a:rPr lang="en-US" sz="1600" dirty="0" err="1" smtClean="0"/>
              <a:t>Severodonetsk</a:t>
            </a:r>
            <a:r>
              <a:rPr lang="en-US" sz="1600" dirty="0" smtClean="0"/>
              <a:t>, 93400</a:t>
            </a:r>
          </a:p>
          <a:p>
            <a:pPr marL="137160" indent="0" algn="ctr">
              <a:buNone/>
            </a:pPr>
            <a:r>
              <a:rPr lang="en-US" sz="1600" dirty="0" smtClean="0"/>
              <a:t>Tel. / Fax: +38 (06452) 70-39-60</a:t>
            </a:r>
          </a:p>
          <a:p>
            <a:pPr marL="137160" indent="0" algn="ctr">
              <a:buNone/>
            </a:pPr>
            <a:r>
              <a:rPr lang="en-US" sz="1600" dirty="0" smtClean="0"/>
              <a:t>E-mail: </a:t>
            </a:r>
            <a:r>
              <a:rPr lang="en-US" sz="1600" dirty="0" smtClean="0">
                <a:hlinkClick r:id="rId3"/>
              </a:rPr>
              <a:t>lcci508509@gmail.com</a:t>
            </a:r>
            <a:endParaRPr lang="uk-UA" sz="1600" dirty="0" smtClean="0"/>
          </a:p>
          <a:p>
            <a:pPr marL="137160" indent="0" algn="ctr">
              <a:buNone/>
            </a:pPr>
            <a:r>
              <a:rPr lang="en-US" sz="1600" dirty="0"/>
              <a:t>lcci@lcci.lg.ua</a:t>
            </a:r>
            <a:endParaRPr lang="uk-UA" sz="1600" dirty="0">
              <a:solidFill>
                <a:srgbClr val="C00000"/>
              </a:solidFill>
            </a:endParaRPr>
          </a:p>
        </p:txBody>
      </p:sp>
      <p:sp>
        <p:nvSpPr>
          <p:cNvPr id="3" name="Номер слайда 2"/>
          <p:cNvSpPr>
            <a:spLocks noGrp="1"/>
          </p:cNvSpPr>
          <p:nvPr>
            <p:ph type="sldNum" sz="quarter" idx="12"/>
          </p:nvPr>
        </p:nvSpPr>
        <p:spPr/>
        <p:txBody>
          <a:bodyPr/>
          <a:lstStyle/>
          <a:p>
            <a:fld id="{02DDA13B-1F5D-406F-BCEB-6C5237BE0993}" type="slidenum">
              <a:rPr lang="uk-UA" smtClean="0"/>
              <a:pPr/>
              <a:t>31</a:t>
            </a:fld>
            <a:endParaRPr lang="uk-U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успешный бизнес инвестиции - Стоковое фото fantazista #5247176"/>
          <p:cNvPicPr>
            <a:picLocks noChangeAspect="1" noChangeArrowheads="1"/>
          </p:cNvPicPr>
          <p:nvPr/>
        </p:nvPicPr>
        <p:blipFill>
          <a:blip r:embed="rId3" cstate="print"/>
          <a:srcRect/>
          <a:stretch>
            <a:fillRect/>
          </a:stretch>
        </p:blipFill>
        <p:spPr bwMode="auto">
          <a:xfrm>
            <a:off x="0" y="0"/>
            <a:ext cx="6858000" cy="4857752"/>
          </a:xfrm>
          <a:prstGeom prst="rect">
            <a:avLst/>
          </a:prstGeom>
          <a:noFill/>
        </p:spPr>
      </p:pic>
      <p:sp>
        <p:nvSpPr>
          <p:cNvPr id="8" name="Прямоугольник 7"/>
          <p:cNvSpPr/>
          <p:nvPr/>
        </p:nvSpPr>
        <p:spPr>
          <a:xfrm>
            <a:off x="0" y="5214942"/>
            <a:ext cx="6858000" cy="4431983"/>
          </a:xfrm>
          <a:prstGeom prst="rect">
            <a:avLst/>
          </a:prstGeom>
          <a:noFill/>
        </p:spPr>
        <p:txBody>
          <a:bodyPr wrap="square" lIns="91440" tIns="45720" rIns="91440" bIns="45720">
            <a:spAutoFit/>
          </a:bodyPr>
          <a:lstStyle/>
          <a:p>
            <a:pPr algn="ctr"/>
            <a:endParaRPr lang="uk-U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uk-U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ДЕПАРТАМЕНТ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зонвнішніх</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зносин</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зонвшіньоекономічної</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та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інвестиційної</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діяльності</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Луганської</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облдержадміністрації</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uk-UA" dirty="0" err="1"/>
              <a:t>просп</a:t>
            </a:r>
            <a:r>
              <a:rPr lang="uk-UA" dirty="0"/>
              <a:t>. </a:t>
            </a:r>
            <a:r>
              <a:rPr lang="uk-UA" dirty="0" smtClean="0"/>
              <a:t>Центральний </a:t>
            </a:r>
            <a:r>
              <a:rPr lang="uk-UA" dirty="0"/>
              <a:t>59, м. Сєвєродонецьк, Луганська обл., </a:t>
            </a:r>
            <a:r>
              <a:rPr lang="uk-UA" dirty="0" smtClean="0"/>
              <a:t>9340</a:t>
            </a:r>
            <a:r>
              <a:rPr lang="en-US" dirty="0" smtClean="0"/>
              <a:t>5</a:t>
            </a:r>
            <a:r>
              <a:rPr lang="uk-UA" dirty="0" smtClean="0"/>
              <a:t>  </a:t>
            </a:r>
            <a:r>
              <a:rPr lang="uk-UA" dirty="0" err="1"/>
              <a:t>тел</a:t>
            </a:r>
            <a:r>
              <a:rPr lang="uk-UA" dirty="0"/>
              <a:t>. + 3 8 (</a:t>
            </a:r>
            <a:r>
              <a:rPr lang="uk-UA" dirty="0" smtClean="0"/>
              <a:t>06452)23</a:t>
            </a:r>
            <a:r>
              <a:rPr lang="en-US" dirty="0" smtClean="0"/>
              <a:t>033</a:t>
            </a:r>
            <a:r>
              <a:rPr lang="uk-UA" dirty="0" smtClean="0"/>
              <a:t>, </a:t>
            </a:r>
            <a:r>
              <a:rPr lang="en-US" dirty="0" err="1" smtClean="0">
                <a:hlinkClick r:id="rId4"/>
              </a:rPr>
              <a:t>depzz</a:t>
            </a:r>
            <a:r>
              <a:rPr lang="uk-UA" dirty="0" smtClean="0">
                <a:hlinkClick r:id="rId4"/>
              </a:rPr>
              <a:t>@i.ua</a:t>
            </a:r>
            <a:endParaRPr lang="uk-UA" i="1" dirty="0"/>
          </a:p>
          <a:p>
            <a:pPr algn="ctr"/>
            <a:endParaRPr lang="uk-U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Department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of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foreign affairs, foreign economic and investment activity</a:t>
            </a:r>
          </a:p>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Luhansk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Regional State Administration</a:t>
            </a:r>
          </a:p>
          <a:p>
            <a:pPr algn="ctr"/>
            <a:r>
              <a:rPr lang="en-US" dirty="0" smtClean="0"/>
              <a:t>59 </a:t>
            </a:r>
            <a:r>
              <a:rPr lang="en-US" dirty="0" err="1" smtClean="0"/>
              <a:t>Tsentralnyi</a:t>
            </a:r>
            <a:r>
              <a:rPr lang="en-US" dirty="0" smtClean="0"/>
              <a:t> Pr</a:t>
            </a:r>
            <a:r>
              <a:rPr lang="en-US" dirty="0" smtClean="0"/>
              <a:t>.</a:t>
            </a:r>
            <a:r>
              <a:rPr lang="uk-UA" dirty="0" smtClean="0"/>
              <a:t>, </a:t>
            </a:r>
            <a:r>
              <a:rPr lang="uk-UA" dirty="0" err="1"/>
              <a:t>Severodonetsk</a:t>
            </a:r>
            <a:r>
              <a:rPr lang="uk-UA" dirty="0"/>
              <a:t>, </a:t>
            </a:r>
            <a:r>
              <a:rPr lang="uk-UA" dirty="0" err="1"/>
              <a:t>Luhansk</a:t>
            </a:r>
            <a:r>
              <a:rPr lang="uk-UA" dirty="0"/>
              <a:t> </a:t>
            </a:r>
            <a:r>
              <a:rPr lang="uk-UA" dirty="0" err="1" smtClean="0"/>
              <a:t>region</a:t>
            </a:r>
            <a:r>
              <a:rPr lang="en-US" dirty="0" smtClean="0"/>
              <a:t>, 93400 </a:t>
            </a:r>
            <a:endParaRPr lang="uk-UA" dirty="0" smtClean="0"/>
          </a:p>
          <a:p>
            <a:pPr algn="ctr"/>
            <a:r>
              <a:rPr lang="uk-UA" dirty="0" smtClean="0"/>
              <a:t>т</a:t>
            </a:r>
            <a:r>
              <a:rPr lang="en-US" dirty="0" smtClean="0"/>
              <a:t>el. </a:t>
            </a:r>
            <a:r>
              <a:rPr lang="uk-UA" dirty="0" smtClean="0"/>
              <a:t>+ 3 8 </a:t>
            </a:r>
            <a:r>
              <a:rPr lang="en-US" dirty="0" smtClean="0"/>
              <a:t>(06452) 23033</a:t>
            </a:r>
            <a:r>
              <a:rPr lang="en-US" dirty="0"/>
              <a:t>, </a:t>
            </a:r>
            <a:r>
              <a:rPr lang="en-US" dirty="0" err="1"/>
              <a:t>depzz</a:t>
            </a:r>
            <a:r>
              <a:rPr lang="uk-UA" dirty="0"/>
              <a:t>@i.ua</a:t>
            </a:r>
            <a:endParaRPr lang="uk-UA" i="1" dirty="0"/>
          </a:p>
          <a:p>
            <a:pPr algn="ct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Номер слайда 3"/>
          <p:cNvSpPr>
            <a:spLocks noGrp="1"/>
          </p:cNvSpPr>
          <p:nvPr>
            <p:ph type="sldNum" sz="quarter" idx="12"/>
          </p:nvPr>
        </p:nvSpPr>
        <p:spPr/>
        <p:txBody>
          <a:bodyPr/>
          <a:lstStyle/>
          <a:p>
            <a:fld id="{02DDA13B-1F5D-406F-BCEB-6C5237BE0993}" type="slidenum">
              <a:rPr lang="uk-UA" smtClean="0"/>
              <a:pPr/>
              <a:t>32</a:t>
            </a:fld>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428652" y="928662"/>
            <a:ext cx="4217692" cy="7929618"/>
          </a:xfrm>
        </p:spPr>
        <p:txBody>
          <a:bodyPr>
            <a:normAutofit fontScale="25000" lnSpcReduction="20000"/>
          </a:bodyPr>
          <a:lstStyle/>
          <a:p>
            <a:r>
              <a:rPr lang="uk-UA" sz="5600" b="1" dirty="0" smtClean="0"/>
              <a:t>Територія області</a:t>
            </a:r>
            <a:r>
              <a:rPr lang="uk-UA" sz="5600" dirty="0" smtClean="0"/>
              <a:t> – 26,7 тис. км</a:t>
            </a:r>
            <a:r>
              <a:rPr lang="uk-UA" sz="5600" baseline="30000" dirty="0" smtClean="0"/>
              <a:t>2</a:t>
            </a:r>
            <a:endParaRPr lang="uk-UA" sz="5600" dirty="0" smtClean="0"/>
          </a:p>
          <a:p>
            <a:r>
              <a:rPr lang="uk-UA" sz="5600" dirty="0" smtClean="0"/>
              <a:t>4,4 % від території України, 10 місце серед областей</a:t>
            </a:r>
          </a:p>
          <a:p>
            <a:r>
              <a:rPr lang="uk-UA" sz="5600" dirty="0" smtClean="0"/>
              <a:t> </a:t>
            </a:r>
          </a:p>
          <a:p>
            <a:r>
              <a:rPr lang="uk-UA" sz="5600" b="1" dirty="0" smtClean="0"/>
              <a:t>Територія, підконтрольна українській владі,  </a:t>
            </a:r>
            <a:r>
              <a:rPr lang="uk-UA" sz="5600" dirty="0" smtClean="0"/>
              <a:t>–</a:t>
            </a:r>
            <a:r>
              <a:rPr lang="uk-UA" sz="5600" b="1" dirty="0" smtClean="0"/>
              <a:t> 18,3 </a:t>
            </a:r>
            <a:r>
              <a:rPr lang="uk-UA" sz="5600" dirty="0" smtClean="0"/>
              <a:t>тис. км</a:t>
            </a:r>
            <a:r>
              <a:rPr lang="uk-UA" sz="5600" baseline="30000" dirty="0" smtClean="0"/>
              <a:t>2</a:t>
            </a:r>
            <a:endParaRPr lang="uk-UA" sz="5600" dirty="0" smtClean="0"/>
          </a:p>
          <a:p>
            <a:r>
              <a:rPr lang="uk-UA" sz="5600" dirty="0" smtClean="0"/>
              <a:t>3,0 % від території України</a:t>
            </a:r>
          </a:p>
          <a:p>
            <a:r>
              <a:rPr lang="uk-UA" sz="5600" b="1" dirty="0" smtClean="0"/>
              <a:t> </a:t>
            </a:r>
            <a:endParaRPr lang="uk-UA" sz="5600" dirty="0" smtClean="0"/>
          </a:p>
          <a:p>
            <a:r>
              <a:rPr lang="uk-UA" sz="5600" b="1" dirty="0" smtClean="0"/>
              <a:t>Висота над рівнем моря: </a:t>
            </a:r>
            <a:r>
              <a:rPr lang="uk-UA" sz="5600" dirty="0" smtClean="0"/>
              <a:t>56 </a:t>
            </a:r>
            <a:r>
              <a:rPr lang="uk-UA" sz="6000" dirty="0"/>
              <a:t>–</a:t>
            </a:r>
            <a:r>
              <a:rPr lang="uk-UA" sz="5600" dirty="0" smtClean="0"/>
              <a:t> 178 м</a:t>
            </a:r>
          </a:p>
          <a:p>
            <a:r>
              <a:rPr lang="uk-UA" sz="5600" dirty="0" smtClean="0"/>
              <a:t> </a:t>
            </a:r>
          </a:p>
          <a:p>
            <a:r>
              <a:rPr lang="uk-UA" sz="5600" b="1" dirty="0" smtClean="0"/>
              <a:t>Кількість опадів</a:t>
            </a:r>
            <a:endParaRPr lang="uk-UA" sz="5600" dirty="0" smtClean="0"/>
          </a:p>
          <a:p>
            <a:r>
              <a:rPr lang="uk-UA" sz="5600" dirty="0" smtClean="0"/>
              <a:t>Від 459 до 505 мм на рік, головним чином у травні </a:t>
            </a:r>
            <a:r>
              <a:rPr lang="uk-UA" sz="6000" dirty="0"/>
              <a:t>–</a:t>
            </a:r>
            <a:r>
              <a:rPr lang="uk-UA" sz="5600" dirty="0" smtClean="0"/>
              <a:t> липні та вересні.</a:t>
            </a:r>
          </a:p>
          <a:p>
            <a:r>
              <a:rPr lang="uk-UA" sz="5600" dirty="0" smtClean="0"/>
              <a:t>Клімат помірно-континентальний</a:t>
            </a:r>
          </a:p>
          <a:p>
            <a:r>
              <a:rPr lang="uk-UA" sz="5600" b="1" dirty="0" smtClean="0"/>
              <a:t> </a:t>
            </a:r>
            <a:endParaRPr lang="uk-UA" sz="5600" dirty="0" smtClean="0"/>
          </a:p>
          <a:p>
            <a:r>
              <a:rPr lang="uk-UA" sz="5600" b="1" dirty="0" smtClean="0"/>
              <a:t>Середня температура повітря </a:t>
            </a:r>
            <a:endParaRPr lang="uk-UA" sz="5600" dirty="0" smtClean="0"/>
          </a:p>
          <a:p>
            <a:r>
              <a:rPr lang="uk-UA" sz="5600" dirty="0" smtClean="0"/>
              <a:t>Січень: - 3,9 С</a:t>
            </a:r>
            <a:r>
              <a:rPr lang="uk-UA" sz="5600" baseline="30000" dirty="0" smtClean="0"/>
              <a:t>0</a:t>
            </a:r>
            <a:r>
              <a:rPr lang="uk-UA" sz="5600" dirty="0" smtClean="0"/>
              <a:t>, липень +22,3 С</a:t>
            </a:r>
            <a:r>
              <a:rPr lang="uk-UA" sz="5600" baseline="30000" dirty="0" smtClean="0"/>
              <a:t>0</a:t>
            </a:r>
            <a:endParaRPr lang="uk-UA" sz="5600" dirty="0" smtClean="0"/>
          </a:p>
          <a:p>
            <a:r>
              <a:rPr lang="uk-UA" sz="5600" dirty="0" smtClean="0"/>
              <a:t> </a:t>
            </a:r>
          </a:p>
          <a:p>
            <a:r>
              <a:rPr lang="uk-UA" sz="5600" dirty="0" smtClean="0"/>
              <a:t>Максимальна глибина промерзання ґрунту 100 см</a:t>
            </a:r>
          </a:p>
          <a:p>
            <a:endParaRPr lang="uk-UA" sz="5600" dirty="0" smtClean="0"/>
          </a:p>
          <a:p>
            <a:r>
              <a:rPr lang="uk-UA" sz="5600" b="1" dirty="0" smtClean="0"/>
              <a:t>Кількість сонячних днів у році - </a:t>
            </a:r>
            <a:r>
              <a:rPr lang="uk-UA" sz="5600" dirty="0" smtClean="0"/>
              <a:t>218</a:t>
            </a:r>
          </a:p>
          <a:p>
            <a:r>
              <a:rPr lang="uk-UA" sz="5600" dirty="0" smtClean="0"/>
              <a:t> </a:t>
            </a:r>
          </a:p>
          <a:p>
            <a:pPr>
              <a:spcBef>
                <a:spcPts val="14"/>
              </a:spcBef>
              <a:spcAft>
                <a:spcPts val="500"/>
              </a:spcAft>
            </a:pPr>
            <a:r>
              <a:rPr lang="uk-UA" sz="5600" dirty="0" smtClean="0"/>
              <a:t>З вересня 2014 року обласним центром визнано м. Сєвєродонецьк, який є одним з найбільших промислових центрів Луганської області.</a:t>
            </a:r>
          </a:p>
          <a:p>
            <a:r>
              <a:rPr lang="uk-UA" sz="5600" dirty="0" smtClean="0"/>
              <a:t>Місто розташоване в степовій зоні на сході України в долині річки Сіверський Донець і її лівої притоки річки Борової в межах заплави. На території міста розташовані озера Паркове та Чисте.</a:t>
            </a:r>
          </a:p>
          <a:p>
            <a:r>
              <a:rPr lang="uk-UA" sz="5600" dirty="0" smtClean="0"/>
              <a:t>В області — 123 річки, 60 озер (найбільші з них Боброве та Вовче), 60 водосховищ (площа дзеркала 5,68 тис. га), 302 ставки (площа дзеркала 2,67 тис. га). </a:t>
            </a:r>
          </a:p>
          <a:p>
            <a:r>
              <a:rPr lang="uk-UA" sz="5600" dirty="0" smtClean="0"/>
              <a:t>Річки, озера, водосховища і ставки використовуються для промислового, комунального водопостачання, зрошення і риборозведення.</a:t>
            </a:r>
          </a:p>
          <a:p>
            <a:endParaRPr lang="uk-UA" dirty="0">
              <a:blipFill>
                <a:blip r:embed="rId3"/>
                <a:stretch>
                  <a:fillRect/>
                </a:stretch>
              </a:blipFill>
            </a:endParaRPr>
          </a:p>
        </p:txBody>
      </p:sp>
      <p:sp>
        <p:nvSpPr>
          <p:cNvPr id="6" name="Содержимое 5"/>
          <p:cNvSpPr>
            <a:spLocks noGrp="1"/>
          </p:cNvSpPr>
          <p:nvPr>
            <p:ph sz="quarter" idx="4"/>
          </p:nvPr>
        </p:nvSpPr>
        <p:spPr>
          <a:xfrm>
            <a:off x="3573016" y="928662"/>
            <a:ext cx="3284984" cy="8215338"/>
          </a:xfrm>
        </p:spPr>
        <p:txBody>
          <a:bodyPr>
            <a:noAutofit/>
          </a:bodyPr>
          <a:lstStyle/>
          <a:p>
            <a:pPr>
              <a:buNone/>
            </a:pPr>
            <a:r>
              <a:rPr lang="uk-UA" sz="1400" b="1" dirty="0" err="1" smtClean="0"/>
              <a:t>Region’s</a:t>
            </a:r>
            <a:r>
              <a:rPr lang="uk-UA" sz="1400" b="1" dirty="0" smtClean="0"/>
              <a:t> </a:t>
            </a:r>
            <a:r>
              <a:rPr lang="uk-UA" sz="1400" b="1" dirty="0" err="1" smtClean="0"/>
              <a:t>area</a:t>
            </a:r>
            <a:r>
              <a:rPr lang="uk-UA" sz="1400" b="1" dirty="0" smtClean="0"/>
              <a:t> </a:t>
            </a:r>
            <a:r>
              <a:rPr lang="uk-UA" sz="1400" dirty="0" smtClean="0"/>
              <a:t>- 26.7 </a:t>
            </a:r>
            <a:r>
              <a:rPr lang="uk-UA" sz="1400" dirty="0" err="1" smtClean="0"/>
              <a:t>thousand</a:t>
            </a:r>
            <a:r>
              <a:rPr lang="uk-UA" sz="1400" b="1" dirty="0" smtClean="0"/>
              <a:t> </a:t>
            </a:r>
            <a:r>
              <a:rPr lang="en-US" sz="1400" dirty="0" smtClean="0"/>
              <a:t>sq.km</a:t>
            </a:r>
            <a:endParaRPr lang="uk-UA" sz="1400" dirty="0" smtClean="0"/>
          </a:p>
          <a:p>
            <a:pPr marL="144000" indent="0">
              <a:buNone/>
            </a:pPr>
            <a:r>
              <a:rPr lang="uk-UA" sz="1400" dirty="0" smtClean="0"/>
              <a:t>4.4% </a:t>
            </a:r>
            <a:r>
              <a:rPr lang="uk-UA" sz="1400" dirty="0" err="1" smtClean="0"/>
              <a:t>of</a:t>
            </a:r>
            <a:r>
              <a:rPr lang="uk-UA" sz="1400" dirty="0" smtClean="0"/>
              <a:t> </a:t>
            </a:r>
            <a:r>
              <a:rPr lang="uk-UA" sz="1400" dirty="0" err="1" smtClean="0"/>
              <a:t>Ukraine’s</a:t>
            </a:r>
            <a:r>
              <a:rPr lang="uk-UA" sz="1400" dirty="0" smtClean="0"/>
              <a:t> </a:t>
            </a:r>
            <a:r>
              <a:rPr lang="en-US" sz="1400" dirty="0" smtClean="0"/>
              <a:t>territory</a:t>
            </a:r>
            <a:r>
              <a:rPr lang="uk-UA" sz="1400" dirty="0" smtClean="0"/>
              <a:t>, </a:t>
            </a:r>
            <a:r>
              <a:rPr lang="uk-UA" sz="1400" dirty="0" err="1" smtClean="0"/>
              <a:t>the</a:t>
            </a:r>
            <a:r>
              <a:rPr lang="uk-UA" sz="1400" dirty="0" smtClean="0"/>
              <a:t> </a:t>
            </a:r>
            <a:r>
              <a:rPr lang="en-US" sz="1400" dirty="0" smtClean="0"/>
              <a:t>tenth </a:t>
            </a:r>
            <a:r>
              <a:rPr lang="uk-UA" sz="1400" dirty="0" err="1" smtClean="0"/>
              <a:t>place</a:t>
            </a:r>
            <a:r>
              <a:rPr lang="uk-UA" sz="1400" dirty="0" smtClean="0"/>
              <a:t> </a:t>
            </a:r>
            <a:r>
              <a:rPr lang="uk-UA" sz="1400" dirty="0" err="1" smtClean="0"/>
              <a:t>among</a:t>
            </a:r>
            <a:r>
              <a:rPr lang="uk-UA" sz="1400" dirty="0" smtClean="0"/>
              <a:t> </a:t>
            </a:r>
            <a:r>
              <a:rPr lang="uk-UA" sz="1400" dirty="0" err="1" smtClean="0"/>
              <a:t>the</a:t>
            </a:r>
            <a:r>
              <a:rPr lang="uk-UA" sz="1400" dirty="0" smtClean="0"/>
              <a:t> </a:t>
            </a:r>
            <a:r>
              <a:rPr lang="uk-UA" sz="1400" dirty="0" err="1" smtClean="0"/>
              <a:t>regions</a:t>
            </a:r>
            <a:r>
              <a:rPr lang="en-US" sz="1400" dirty="0" smtClean="0"/>
              <a:t> of Ukraine</a:t>
            </a:r>
            <a:endParaRPr lang="uk-UA" sz="1400" dirty="0" smtClean="0"/>
          </a:p>
          <a:p>
            <a:pPr marL="137160" indent="0">
              <a:lnSpc>
                <a:spcPct val="30000"/>
              </a:lnSpc>
              <a:spcBef>
                <a:spcPts val="300"/>
              </a:spcBef>
              <a:buNone/>
            </a:pPr>
            <a:endParaRPr lang="en-US" sz="1300" dirty="0"/>
          </a:p>
          <a:p>
            <a:pPr marL="177800" indent="0">
              <a:spcBef>
                <a:spcPts val="20"/>
              </a:spcBef>
              <a:buNone/>
            </a:pPr>
            <a:r>
              <a:rPr lang="uk-UA" sz="1400" b="1" dirty="0" err="1" smtClean="0"/>
              <a:t>Area</a:t>
            </a:r>
            <a:r>
              <a:rPr lang="uk-UA" sz="1400" b="1" dirty="0" smtClean="0"/>
              <a:t> </a:t>
            </a:r>
            <a:r>
              <a:rPr lang="uk-UA" sz="1400" b="1" dirty="0" err="1" smtClean="0"/>
              <a:t>controlled</a:t>
            </a:r>
            <a:r>
              <a:rPr lang="uk-UA" sz="1400" b="1" dirty="0" smtClean="0"/>
              <a:t> </a:t>
            </a:r>
            <a:r>
              <a:rPr lang="uk-UA" sz="1400" b="1" dirty="0" err="1" smtClean="0"/>
              <a:t>by</a:t>
            </a:r>
            <a:r>
              <a:rPr lang="uk-UA" sz="1400" b="1" dirty="0" smtClean="0"/>
              <a:t> </a:t>
            </a:r>
            <a:r>
              <a:rPr lang="uk-UA" sz="1400" b="1" dirty="0" err="1" smtClean="0"/>
              <a:t>Ukrainian</a:t>
            </a:r>
            <a:r>
              <a:rPr lang="uk-UA" sz="1400" b="1" dirty="0" smtClean="0"/>
              <a:t>  </a:t>
            </a:r>
            <a:r>
              <a:rPr lang="uk-UA" sz="1400" b="1" dirty="0" err="1" smtClean="0"/>
              <a:t>authorities</a:t>
            </a:r>
            <a:r>
              <a:rPr lang="uk-UA" sz="1400" b="1" dirty="0" smtClean="0"/>
              <a:t> </a:t>
            </a:r>
            <a:r>
              <a:rPr lang="uk-UA" sz="1400" dirty="0" smtClean="0"/>
              <a:t>- 18.3 </a:t>
            </a:r>
            <a:r>
              <a:rPr lang="uk-UA" sz="1400" dirty="0" err="1" smtClean="0"/>
              <a:t>thousand</a:t>
            </a:r>
            <a:r>
              <a:rPr lang="uk-UA" sz="1400" b="1" dirty="0" smtClean="0"/>
              <a:t> </a:t>
            </a:r>
            <a:r>
              <a:rPr lang="en-US" sz="1400" dirty="0" smtClean="0"/>
              <a:t>sq.km</a:t>
            </a:r>
            <a:endParaRPr lang="uk-UA" sz="1400" dirty="0" smtClean="0"/>
          </a:p>
          <a:p>
            <a:pPr marL="177800" indent="0">
              <a:buNone/>
            </a:pPr>
            <a:r>
              <a:rPr lang="uk-UA" sz="1400" dirty="0" smtClean="0"/>
              <a:t>3.0% </a:t>
            </a:r>
            <a:r>
              <a:rPr lang="uk-UA" sz="1400" dirty="0" err="1" smtClean="0"/>
              <a:t>of</a:t>
            </a:r>
            <a:r>
              <a:rPr lang="uk-UA" sz="1400" dirty="0" smtClean="0"/>
              <a:t> </a:t>
            </a:r>
            <a:r>
              <a:rPr lang="uk-UA" sz="1400" dirty="0" err="1" smtClean="0"/>
              <a:t>Ukraine’s</a:t>
            </a:r>
            <a:r>
              <a:rPr lang="uk-UA" sz="1400" dirty="0" smtClean="0"/>
              <a:t> </a:t>
            </a:r>
            <a:r>
              <a:rPr lang="uk-UA" sz="1400" dirty="0" err="1" smtClean="0"/>
              <a:t>area</a:t>
            </a:r>
            <a:endParaRPr lang="uk-UA" sz="1400" dirty="0" smtClean="0"/>
          </a:p>
          <a:p>
            <a:pPr>
              <a:lnSpc>
                <a:spcPct val="80000"/>
              </a:lnSpc>
            </a:pPr>
            <a:endParaRPr lang="en-US" sz="1300" dirty="0"/>
          </a:p>
          <a:p>
            <a:pPr marL="137160" indent="0">
              <a:lnSpc>
                <a:spcPct val="50000"/>
              </a:lnSpc>
              <a:buNone/>
            </a:pPr>
            <a:r>
              <a:rPr lang="en-US" sz="1300" b="1" dirty="0"/>
              <a:t>Altitude: </a:t>
            </a:r>
            <a:r>
              <a:rPr lang="en-US" sz="1300" dirty="0"/>
              <a:t>56 - 178 m</a:t>
            </a:r>
          </a:p>
          <a:p>
            <a:pPr>
              <a:lnSpc>
                <a:spcPct val="80000"/>
              </a:lnSpc>
            </a:pPr>
            <a:endParaRPr lang="en-US" sz="1300" dirty="0"/>
          </a:p>
          <a:p>
            <a:pPr marL="137160" indent="0">
              <a:lnSpc>
                <a:spcPct val="80000"/>
              </a:lnSpc>
              <a:buNone/>
            </a:pPr>
            <a:r>
              <a:rPr lang="en-US" sz="1300" b="1" dirty="0">
                <a:latin typeface="Times New Roman" pitchFamily="18" charset="0"/>
                <a:cs typeface="Times New Roman" pitchFamily="18" charset="0"/>
              </a:rPr>
              <a:t>Rainfall</a:t>
            </a:r>
          </a:p>
          <a:p>
            <a:pPr marL="137160" indent="0">
              <a:lnSpc>
                <a:spcPct val="80000"/>
              </a:lnSpc>
              <a:buNone/>
            </a:pPr>
            <a:r>
              <a:rPr lang="en-US" sz="1300" dirty="0">
                <a:latin typeface="Times New Roman" pitchFamily="18" charset="0"/>
                <a:cs typeface="Times New Roman" pitchFamily="18" charset="0"/>
              </a:rPr>
              <a:t>From 459 to 505 mm per year, mostly in May - July and September.</a:t>
            </a:r>
          </a:p>
          <a:p>
            <a:pPr marL="137160" indent="0">
              <a:lnSpc>
                <a:spcPct val="80000"/>
              </a:lnSpc>
              <a:buNone/>
            </a:pPr>
            <a:r>
              <a:rPr lang="en-US" sz="1300" dirty="0">
                <a:latin typeface="Times New Roman" pitchFamily="18" charset="0"/>
                <a:cs typeface="Times New Roman" pitchFamily="18" charset="0"/>
              </a:rPr>
              <a:t>The climate </a:t>
            </a:r>
            <a:r>
              <a:rPr lang="en-US" sz="1300" dirty="0" smtClean="0">
                <a:latin typeface="Times New Roman" pitchFamily="18" charset="0"/>
                <a:cs typeface="Times New Roman" pitchFamily="18" charset="0"/>
              </a:rPr>
              <a:t>is</a:t>
            </a:r>
            <a:r>
              <a:rPr lang="uk-UA" sz="13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moderate</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continental</a:t>
            </a:r>
          </a:p>
          <a:p>
            <a:pPr>
              <a:lnSpc>
                <a:spcPct val="80000"/>
              </a:lnSpc>
            </a:pPr>
            <a:endParaRPr lang="en-US" sz="1300" dirty="0"/>
          </a:p>
          <a:p>
            <a:pPr marL="137160" indent="0">
              <a:lnSpc>
                <a:spcPct val="80000"/>
              </a:lnSpc>
              <a:buNone/>
            </a:pPr>
            <a:r>
              <a:rPr lang="uk-UA" sz="1400" b="1" dirty="0" err="1" smtClean="0"/>
              <a:t>Mean</a:t>
            </a:r>
            <a:r>
              <a:rPr lang="uk-UA" sz="1400" b="1" dirty="0" smtClean="0"/>
              <a:t> </a:t>
            </a:r>
            <a:r>
              <a:rPr lang="uk-UA" sz="1400" b="1" dirty="0" err="1" smtClean="0"/>
              <a:t>air</a:t>
            </a:r>
            <a:r>
              <a:rPr lang="uk-UA" sz="1400" b="1" dirty="0" smtClean="0"/>
              <a:t> </a:t>
            </a:r>
            <a:r>
              <a:rPr lang="en-US" sz="1300" b="1" dirty="0" smtClean="0"/>
              <a:t> </a:t>
            </a:r>
            <a:r>
              <a:rPr lang="en-US" sz="1300" b="1" dirty="0"/>
              <a:t>temperature</a:t>
            </a:r>
          </a:p>
          <a:p>
            <a:pPr>
              <a:buNone/>
            </a:pPr>
            <a:r>
              <a:rPr lang="uk-UA" sz="1400" dirty="0" err="1" smtClean="0"/>
              <a:t>January</a:t>
            </a:r>
            <a:r>
              <a:rPr lang="uk-UA" sz="1400" dirty="0" smtClean="0"/>
              <a:t>: - 3.9 </a:t>
            </a:r>
            <a:r>
              <a:rPr lang="uk-UA" sz="1400" dirty="0" err="1" smtClean="0"/>
              <a:t>C</a:t>
            </a:r>
            <a:r>
              <a:rPr lang="uk-UA" sz="1400" baseline="30000" dirty="0" err="1" smtClean="0"/>
              <a:t>o</a:t>
            </a:r>
            <a:r>
              <a:rPr lang="uk-UA" sz="1400" dirty="0" smtClean="0"/>
              <a:t>, </a:t>
            </a:r>
            <a:r>
              <a:rPr lang="uk-UA" sz="1400" dirty="0" err="1" smtClean="0"/>
              <a:t>July</a:t>
            </a:r>
            <a:r>
              <a:rPr lang="uk-UA" sz="1400" dirty="0" smtClean="0"/>
              <a:t> 22.3 </a:t>
            </a:r>
            <a:r>
              <a:rPr lang="uk-UA" sz="1400" dirty="0" err="1" smtClean="0"/>
              <a:t>C</a:t>
            </a:r>
            <a:r>
              <a:rPr lang="uk-UA" sz="1400" baseline="30000" dirty="0" err="1" smtClean="0"/>
              <a:t>o</a:t>
            </a:r>
            <a:endParaRPr lang="uk-UA" sz="1400" dirty="0" smtClean="0"/>
          </a:p>
          <a:p>
            <a:pPr>
              <a:lnSpc>
                <a:spcPct val="80000"/>
              </a:lnSpc>
            </a:pPr>
            <a:endParaRPr lang="en-US" sz="1300" dirty="0"/>
          </a:p>
          <a:p>
            <a:pPr marL="137160" indent="0">
              <a:lnSpc>
                <a:spcPct val="80000"/>
              </a:lnSpc>
              <a:buNone/>
            </a:pPr>
            <a:r>
              <a:rPr lang="en-US" sz="1300" dirty="0"/>
              <a:t>The maximum depth of </a:t>
            </a:r>
            <a:r>
              <a:rPr lang="en-US" sz="1400" dirty="0" smtClean="0"/>
              <a:t>soil</a:t>
            </a:r>
            <a:r>
              <a:rPr lang="uk-UA" sz="1400" dirty="0" smtClean="0"/>
              <a:t> </a:t>
            </a:r>
            <a:r>
              <a:rPr lang="uk-UA" sz="1400" dirty="0" err="1" smtClean="0"/>
              <a:t>freezing</a:t>
            </a:r>
            <a:r>
              <a:rPr lang="uk-UA" sz="1400" dirty="0" smtClean="0"/>
              <a:t> </a:t>
            </a:r>
            <a:r>
              <a:rPr lang="uk-UA" sz="1400" dirty="0" err="1" smtClean="0"/>
              <a:t>is</a:t>
            </a:r>
            <a:r>
              <a:rPr lang="uk-UA" sz="1400" dirty="0" smtClean="0"/>
              <a:t> 100 cm</a:t>
            </a:r>
            <a:endParaRPr lang="en-US" sz="1300" dirty="0"/>
          </a:p>
          <a:p>
            <a:pPr>
              <a:lnSpc>
                <a:spcPct val="80000"/>
              </a:lnSpc>
            </a:pPr>
            <a:endParaRPr lang="en-US" sz="1300" dirty="0"/>
          </a:p>
          <a:p>
            <a:pPr marL="137160" indent="0">
              <a:lnSpc>
                <a:spcPct val="80000"/>
              </a:lnSpc>
              <a:buNone/>
            </a:pPr>
            <a:r>
              <a:rPr lang="en-US" sz="1300" b="1" dirty="0" smtClean="0"/>
              <a:t>The </a:t>
            </a:r>
            <a:r>
              <a:rPr lang="en-US" sz="1300" b="1" dirty="0"/>
              <a:t>number of sunny days </a:t>
            </a:r>
            <a:r>
              <a:rPr lang="en-US" sz="1300" b="1" dirty="0" smtClean="0"/>
              <a:t>per </a:t>
            </a:r>
            <a:r>
              <a:rPr lang="en-US" sz="1300" b="1" dirty="0"/>
              <a:t>year </a:t>
            </a:r>
            <a:r>
              <a:rPr lang="en-US" sz="1300" dirty="0"/>
              <a:t>- 218</a:t>
            </a:r>
          </a:p>
          <a:p>
            <a:endParaRPr lang="en-US" sz="1000" dirty="0"/>
          </a:p>
          <a:p>
            <a:pPr marL="137160" indent="0">
              <a:lnSpc>
                <a:spcPct val="80000"/>
              </a:lnSpc>
              <a:spcAft>
                <a:spcPts val="100"/>
              </a:spcAft>
              <a:buNone/>
            </a:pPr>
            <a:r>
              <a:rPr lang="uk-UA" sz="1400" dirty="0" err="1" smtClean="0"/>
              <a:t>Since</a:t>
            </a:r>
            <a:r>
              <a:rPr lang="uk-UA" sz="1400" dirty="0" smtClean="0"/>
              <a:t> </a:t>
            </a:r>
            <a:r>
              <a:rPr lang="uk-UA" sz="1400" dirty="0" err="1" smtClean="0"/>
              <a:t>September</a:t>
            </a:r>
            <a:r>
              <a:rPr lang="uk-UA" sz="1400" dirty="0" smtClean="0"/>
              <a:t> 2014 </a:t>
            </a:r>
            <a:r>
              <a:rPr lang="uk-UA" sz="1400" dirty="0" err="1" smtClean="0"/>
              <a:t>Severodonetsk</a:t>
            </a:r>
            <a:r>
              <a:rPr lang="uk-UA" sz="1400" dirty="0" smtClean="0"/>
              <a:t> </a:t>
            </a:r>
            <a:r>
              <a:rPr lang="en-US" sz="1400" dirty="0" smtClean="0"/>
              <a:t>has been</a:t>
            </a:r>
            <a:r>
              <a:rPr lang="uk-UA" sz="1400" dirty="0" smtClean="0"/>
              <a:t> </a:t>
            </a:r>
            <a:r>
              <a:rPr lang="uk-UA" sz="1400" dirty="0" err="1" smtClean="0"/>
              <a:t>an</a:t>
            </a:r>
            <a:r>
              <a:rPr lang="uk-UA" sz="1400" dirty="0" smtClean="0"/>
              <a:t> </a:t>
            </a:r>
            <a:r>
              <a:rPr lang="uk-UA" sz="1400" dirty="0" err="1" smtClean="0"/>
              <a:t>administrative</a:t>
            </a:r>
            <a:r>
              <a:rPr lang="uk-UA" sz="1400" dirty="0" smtClean="0"/>
              <a:t> </a:t>
            </a:r>
            <a:r>
              <a:rPr lang="uk-UA" sz="1400" dirty="0" err="1" smtClean="0"/>
              <a:t>centre</a:t>
            </a:r>
            <a:r>
              <a:rPr lang="uk-UA" sz="1400" dirty="0" smtClean="0"/>
              <a:t>, </a:t>
            </a:r>
            <a:r>
              <a:rPr lang="uk-UA" sz="1400" dirty="0" err="1" smtClean="0"/>
              <a:t>and</a:t>
            </a:r>
            <a:r>
              <a:rPr lang="uk-UA" sz="1400" dirty="0" smtClean="0"/>
              <a:t> </a:t>
            </a:r>
            <a:r>
              <a:rPr lang="uk-UA" sz="1400" dirty="0" err="1" smtClean="0"/>
              <a:t>it</a:t>
            </a:r>
            <a:r>
              <a:rPr lang="uk-UA" sz="1400" dirty="0" smtClean="0"/>
              <a:t> </a:t>
            </a:r>
            <a:r>
              <a:rPr lang="uk-UA" sz="1400" dirty="0" err="1" smtClean="0"/>
              <a:t>is</a:t>
            </a:r>
            <a:r>
              <a:rPr lang="uk-UA" sz="1400" dirty="0" smtClean="0"/>
              <a:t> </a:t>
            </a:r>
            <a:r>
              <a:rPr lang="uk-UA" sz="1400" dirty="0" err="1" smtClean="0"/>
              <a:t>one</a:t>
            </a:r>
            <a:r>
              <a:rPr lang="uk-UA" sz="1400" dirty="0" smtClean="0"/>
              <a:t> </a:t>
            </a:r>
            <a:r>
              <a:rPr lang="uk-UA" sz="1400" dirty="0" err="1" smtClean="0"/>
              <a:t>of</a:t>
            </a:r>
            <a:r>
              <a:rPr lang="uk-UA" sz="1400" dirty="0" smtClean="0"/>
              <a:t> </a:t>
            </a:r>
            <a:r>
              <a:rPr lang="uk-UA" sz="1400" dirty="0" err="1" smtClean="0"/>
              <a:t>the</a:t>
            </a:r>
            <a:r>
              <a:rPr lang="uk-UA" sz="1400" dirty="0" smtClean="0"/>
              <a:t> </a:t>
            </a:r>
            <a:r>
              <a:rPr lang="uk-UA" sz="1400" dirty="0" err="1" smtClean="0"/>
              <a:t>largest</a:t>
            </a:r>
            <a:r>
              <a:rPr lang="uk-UA" sz="1400" dirty="0" smtClean="0"/>
              <a:t> </a:t>
            </a:r>
            <a:r>
              <a:rPr lang="uk-UA" sz="1400" dirty="0" err="1" smtClean="0"/>
              <a:t>industrial</a:t>
            </a:r>
            <a:r>
              <a:rPr lang="uk-UA" sz="1400" dirty="0" smtClean="0"/>
              <a:t> </a:t>
            </a:r>
            <a:r>
              <a:rPr lang="uk-UA" sz="1400" dirty="0" err="1" smtClean="0"/>
              <a:t>centers</a:t>
            </a:r>
            <a:r>
              <a:rPr lang="uk-UA" sz="1400" dirty="0" smtClean="0"/>
              <a:t> </a:t>
            </a:r>
            <a:r>
              <a:rPr lang="uk-UA" sz="1400" dirty="0" err="1" smtClean="0"/>
              <a:t>of</a:t>
            </a:r>
            <a:r>
              <a:rPr lang="uk-UA" sz="1400" dirty="0" smtClean="0"/>
              <a:t> </a:t>
            </a:r>
            <a:r>
              <a:rPr lang="uk-UA" sz="1400" dirty="0" err="1" smtClean="0"/>
              <a:t>Luhansk</a:t>
            </a:r>
            <a:r>
              <a:rPr lang="uk-UA" sz="1400" dirty="0" smtClean="0"/>
              <a:t> </a:t>
            </a:r>
            <a:r>
              <a:rPr lang="uk-UA" sz="1400" dirty="0" err="1" smtClean="0"/>
              <a:t>region</a:t>
            </a:r>
            <a:endParaRPr lang="en-US" sz="1400" dirty="0" smtClean="0"/>
          </a:p>
          <a:p>
            <a:pPr marL="137160" indent="0">
              <a:lnSpc>
                <a:spcPct val="80000"/>
              </a:lnSpc>
              <a:buNone/>
            </a:pPr>
            <a:endParaRPr lang="en-US" sz="900" dirty="0" smtClean="0"/>
          </a:p>
          <a:p>
            <a:pPr marL="137160" indent="0">
              <a:lnSpc>
                <a:spcPct val="80000"/>
              </a:lnSpc>
              <a:spcBef>
                <a:spcPts val="100"/>
              </a:spcBef>
              <a:buNone/>
            </a:pPr>
            <a:r>
              <a:rPr lang="uk-UA" sz="1400" dirty="0" err="1" smtClean="0"/>
              <a:t>The</a:t>
            </a:r>
            <a:r>
              <a:rPr lang="uk-UA" sz="1400" dirty="0" smtClean="0"/>
              <a:t> </a:t>
            </a:r>
            <a:r>
              <a:rPr lang="uk-UA" sz="1400" dirty="0" err="1" smtClean="0"/>
              <a:t>city</a:t>
            </a:r>
            <a:r>
              <a:rPr lang="uk-UA" sz="1400" dirty="0" smtClean="0"/>
              <a:t> </a:t>
            </a:r>
            <a:r>
              <a:rPr lang="uk-UA" sz="1400" dirty="0" err="1" smtClean="0"/>
              <a:t>lies</a:t>
            </a:r>
            <a:r>
              <a:rPr lang="uk-UA" sz="1400" dirty="0" smtClean="0"/>
              <a:t> in </a:t>
            </a:r>
            <a:r>
              <a:rPr lang="uk-UA" sz="1400" dirty="0" err="1" smtClean="0"/>
              <a:t>the</a:t>
            </a:r>
            <a:r>
              <a:rPr lang="uk-UA" sz="1400" dirty="0" smtClean="0"/>
              <a:t> </a:t>
            </a:r>
            <a:r>
              <a:rPr lang="uk-UA" sz="1400" dirty="0" err="1" smtClean="0"/>
              <a:t>steppe</a:t>
            </a:r>
            <a:r>
              <a:rPr lang="uk-UA" sz="1400" dirty="0" smtClean="0"/>
              <a:t> </a:t>
            </a:r>
            <a:r>
              <a:rPr lang="uk-UA" sz="1400" dirty="0" err="1" smtClean="0"/>
              <a:t>zone</a:t>
            </a:r>
            <a:r>
              <a:rPr lang="uk-UA" sz="1400" dirty="0" smtClean="0"/>
              <a:t> in </a:t>
            </a:r>
            <a:r>
              <a:rPr lang="uk-UA" sz="1400" dirty="0" err="1" smtClean="0"/>
              <a:t>the</a:t>
            </a:r>
            <a:r>
              <a:rPr lang="uk-UA" sz="1400" dirty="0" smtClean="0"/>
              <a:t> </a:t>
            </a:r>
            <a:r>
              <a:rPr lang="uk-UA" sz="1400" dirty="0" err="1" smtClean="0"/>
              <a:t>east</a:t>
            </a:r>
            <a:r>
              <a:rPr lang="uk-UA" sz="1400" dirty="0" smtClean="0"/>
              <a:t> </a:t>
            </a:r>
            <a:r>
              <a:rPr lang="uk-UA" sz="1400" dirty="0" err="1" smtClean="0"/>
              <a:t>of</a:t>
            </a:r>
            <a:r>
              <a:rPr lang="uk-UA" sz="1400" dirty="0" smtClean="0"/>
              <a:t> </a:t>
            </a:r>
            <a:r>
              <a:rPr lang="uk-UA" sz="1400" dirty="0" err="1" smtClean="0"/>
              <a:t>Ukraine</a:t>
            </a:r>
            <a:r>
              <a:rPr lang="uk-UA" sz="1400" dirty="0" smtClean="0"/>
              <a:t> in </a:t>
            </a:r>
            <a:r>
              <a:rPr lang="uk-UA" sz="1400" dirty="0" err="1" smtClean="0"/>
              <a:t>the</a:t>
            </a:r>
            <a:r>
              <a:rPr lang="uk-UA" sz="1400" dirty="0" smtClean="0"/>
              <a:t> </a:t>
            </a:r>
            <a:r>
              <a:rPr lang="uk-UA" sz="1400" dirty="0" err="1" smtClean="0"/>
              <a:t>valley</a:t>
            </a:r>
            <a:r>
              <a:rPr lang="uk-UA" sz="1400" dirty="0" smtClean="0"/>
              <a:t> </a:t>
            </a:r>
            <a:r>
              <a:rPr lang="uk-UA" sz="1400" dirty="0" err="1" smtClean="0"/>
              <a:t>of</a:t>
            </a:r>
            <a:r>
              <a:rPr lang="uk-UA" sz="1400" dirty="0" smtClean="0"/>
              <a:t> </a:t>
            </a:r>
            <a:r>
              <a:rPr lang="uk-UA" sz="1400" dirty="0" err="1" smtClean="0"/>
              <a:t>the</a:t>
            </a:r>
            <a:r>
              <a:rPr lang="uk-UA" sz="1400" dirty="0" smtClean="0"/>
              <a:t> </a:t>
            </a:r>
            <a:r>
              <a:rPr lang="uk-UA" sz="1400" dirty="0" err="1" smtClean="0"/>
              <a:t>Seversky</a:t>
            </a:r>
            <a:r>
              <a:rPr lang="en-US" sz="1400" dirty="0" err="1" smtClean="0"/>
              <a:t>i</a:t>
            </a:r>
            <a:r>
              <a:rPr lang="uk-UA" sz="1400" dirty="0" smtClean="0"/>
              <a:t> </a:t>
            </a:r>
            <a:r>
              <a:rPr lang="uk-UA" sz="1400" dirty="0" err="1" smtClean="0"/>
              <a:t>Donets</a:t>
            </a:r>
            <a:r>
              <a:rPr lang="uk-UA" sz="1400" dirty="0" smtClean="0"/>
              <a:t> </a:t>
            </a:r>
            <a:r>
              <a:rPr lang="uk-UA" sz="1400" dirty="0" err="1" smtClean="0"/>
              <a:t>River</a:t>
            </a:r>
            <a:r>
              <a:rPr lang="uk-UA" sz="1400" dirty="0" smtClean="0"/>
              <a:t> </a:t>
            </a:r>
            <a:r>
              <a:rPr lang="uk-UA" sz="1400" dirty="0" err="1" smtClean="0"/>
              <a:t>and</a:t>
            </a:r>
            <a:r>
              <a:rPr lang="uk-UA" sz="1400" dirty="0" smtClean="0"/>
              <a:t> </a:t>
            </a:r>
            <a:r>
              <a:rPr lang="uk-UA" sz="1400" dirty="0" err="1" smtClean="0"/>
              <a:t>its</a:t>
            </a:r>
            <a:r>
              <a:rPr lang="uk-UA" sz="1400" dirty="0" smtClean="0"/>
              <a:t> </a:t>
            </a:r>
            <a:r>
              <a:rPr lang="uk-UA" sz="1400" dirty="0" err="1" smtClean="0"/>
              <a:t>left</a:t>
            </a:r>
            <a:r>
              <a:rPr lang="uk-UA" sz="1400" dirty="0" smtClean="0"/>
              <a:t> </a:t>
            </a:r>
            <a:r>
              <a:rPr lang="uk-UA" sz="1400" dirty="0" err="1" smtClean="0"/>
              <a:t>affluent</a:t>
            </a:r>
            <a:r>
              <a:rPr lang="uk-UA" sz="1400" dirty="0" smtClean="0"/>
              <a:t> </a:t>
            </a:r>
            <a:r>
              <a:rPr lang="uk-UA" sz="1400" dirty="0" err="1" smtClean="0"/>
              <a:t>of</a:t>
            </a:r>
            <a:r>
              <a:rPr lang="uk-UA" sz="1400" dirty="0" smtClean="0"/>
              <a:t> </a:t>
            </a:r>
            <a:r>
              <a:rPr lang="uk-UA" sz="1400" dirty="0" err="1" smtClean="0"/>
              <a:t>Borovaia</a:t>
            </a:r>
            <a:r>
              <a:rPr lang="uk-UA" sz="1400" dirty="0" smtClean="0"/>
              <a:t> </a:t>
            </a:r>
            <a:r>
              <a:rPr lang="uk-UA" sz="1400" dirty="0" err="1" smtClean="0"/>
              <a:t>river</a:t>
            </a:r>
            <a:r>
              <a:rPr lang="uk-UA" sz="1400" dirty="0" smtClean="0"/>
              <a:t> </a:t>
            </a:r>
            <a:r>
              <a:rPr lang="uk-UA" sz="1400" dirty="0" err="1" smtClean="0"/>
              <a:t>within</a:t>
            </a:r>
            <a:r>
              <a:rPr lang="uk-UA" sz="1400" dirty="0" smtClean="0"/>
              <a:t> </a:t>
            </a:r>
            <a:r>
              <a:rPr lang="uk-UA" sz="1400" dirty="0" err="1" smtClean="0"/>
              <a:t>the</a:t>
            </a:r>
            <a:r>
              <a:rPr lang="uk-UA" sz="1400" dirty="0" smtClean="0"/>
              <a:t> </a:t>
            </a:r>
            <a:r>
              <a:rPr lang="uk-UA" sz="1400" dirty="0" err="1" smtClean="0"/>
              <a:t>flood</a:t>
            </a:r>
            <a:r>
              <a:rPr lang="uk-UA" sz="1400" dirty="0" smtClean="0"/>
              <a:t> </a:t>
            </a:r>
            <a:r>
              <a:rPr lang="uk-UA" sz="1400" dirty="0" err="1" smtClean="0"/>
              <a:t>land</a:t>
            </a:r>
            <a:r>
              <a:rPr lang="uk-UA" sz="1400" dirty="0" smtClean="0"/>
              <a:t>. </a:t>
            </a:r>
            <a:r>
              <a:rPr lang="uk-UA" sz="1400" dirty="0" err="1" smtClean="0"/>
              <a:t>There</a:t>
            </a:r>
            <a:r>
              <a:rPr lang="uk-UA" sz="1400" dirty="0" smtClean="0"/>
              <a:t> </a:t>
            </a:r>
            <a:r>
              <a:rPr lang="uk-UA" sz="1400" dirty="0" err="1" smtClean="0"/>
              <a:t>are</a:t>
            </a:r>
            <a:r>
              <a:rPr lang="uk-UA" sz="1400" dirty="0" smtClean="0"/>
              <a:t> </a:t>
            </a:r>
            <a:r>
              <a:rPr lang="uk-UA" sz="1400" dirty="0" err="1" smtClean="0"/>
              <a:t>lakes</a:t>
            </a:r>
            <a:r>
              <a:rPr lang="uk-UA" sz="1400" dirty="0" smtClean="0"/>
              <a:t> </a:t>
            </a:r>
            <a:r>
              <a:rPr lang="uk-UA" sz="1400" dirty="0" err="1" smtClean="0"/>
              <a:t>Parkove</a:t>
            </a:r>
            <a:r>
              <a:rPr lang="uk-UA" sz="1400" dirty="0" smtClean="0"/>
              <a:t> </a:t>
            </a:r>
            <a:r>
              <a:rPr lang="uk-UA" sz="1400" dirty="0" err="1" smtClean="0"/>
              <a:t>and</a:t>
            </a:r>
            <a:r>
              <a:rPr lang="uk-UA" sz="1400" dirty="0" smtClean="0"/>
              <a:t> </a:t>
            </a:r>
            <a:r>
              <a:rPr lang="uk-UA" sz="1400" dirty="0" err="1" smtClean="0"/>
              <a:t>Chiste</a:t>
            </a:r>
            <a:r>
              <a:rPr lang="uk-UA" sz="1400" dirty="0" smtClean="0"/>
              <a:t> </a:t>
            </a:r>
            <a:r>
              <a:rPr lang="en-US" sz="1400" dirty="0" err="1"/>
              <a:t>i</a:t>
            </a:r>
            <a:r>
              <a:rPr lang="uk-UA" sz="1400" dirty="0" smtClean="0"/>
              <a:t>n </a:t>
            </a:r>
            <a:r>
              <a:rPr lang="uk-UA" sz="1400" dirty="0" err="1" smtClean="0"/>
              <a:t>the</a:t>
            </a:r>
            <a:r>
              <a:rPr lang="uk-UA" sz="1400" dirty="0" smtClean="0"/>
              <a:t> </a:t>
            </a:r>
            <a:r>
              <a:rPr lang="uk-UA" sz="1400" dirty="0" err="1" smtClean="0"/>
              <a:t>city</a:t>
            </a:r>
            <a:r>
              <a:rPr lang="uk-UA" sz="1400" dirty="0" smtClean="0"/>
              <a:t> </a:t>
            </a:r>
            <a:r>
              <a:rPr lang="uk-UA" sz="1400" dirty="0" err="1" smtClean="0"/>
              <a:t>area</a:t>
            </a:r>
            <a:r>
              <a:rPr lang="en-US" sz="1300" dirty="0" smtClean="0"/>
              <a:t>.</a:t>
            </a:r>
            <a:endParaRPr lang="en-US" sz="1300" dirty="0"/>
          </a:p>
          <a:p>
            <a:pPr marL="136800" indent="0">
              <a:lnSpc>
                <a:spcPct val="80000"/>
              </a:lnSpc>
              <a:buNone/>
            </a:pPr>
            <a:r>
              <a:rPr lang="uk-UA" sz="1400" dirty="0" err="1" smtClean="0"/>
              <a:t>There</a:t>
            </a:r>
            <a:r>
              <a:rPr lang="uk-UA" sz="1400" dirty="0" smtClean="0"/>
              <a:t> </a:t>
            </a:r>
            <a:r>
              <a:rPr lang="uk-UA" sz="1400" dirty="0" err="1" smtClean="0"/>
              <a:t>are</a:t>
            </a:r>
            <a:r>
              <a:rPr lang="uk-UA" sz="1400" dirty="0" smtClean="0"/>
              <a:t> 123 </a:t>
            </a:r>
            <a:r>
              <a:rPr lang="uk-UA" sz="1400" dirty="0" err="1" smtClean="0"/>
              <a:t>rivers</a:t>
            </a:r>
            <a:r>
              <a:rPr lang="uk-UA" sz="1400" dirty="0" smtClean="0"/>
              <a:t>, 60 </a:t>
            </a:r>
            <a:r>
              <a:rPr lang="uk-UA" sz="1400" dirty="0" err="1" smtClean="0"/>
              <a:t>lakes</a:t>
            </a:r>
            <a:r>
              <a:rPr lang="uk-UA" sz="1400" dirty="0" smtClean="0"/>
              <a:t> (</a:t>
            </a:r>
            <a:r>
              <a:rPr lang="uk-UA" sz="1400" dirty="0" err="1" smtClean="0"/>
              <a:t>the</a:t>
            </a:r>
            <a:r>
              <a:rPr lang="uk-UA" sz="1400" dirty="0" smtClean="0"/>
              <a:t> </a:t>
            </a:r>
            <a:r>
              <a:rPr lang="uk-UA" sz="1400" dirty="0" err="1" smtClean="0"/>
              <a:t>largest</a:t>
            </a:r>
            <a:r>
              <a:rPr lang="uk-UA" sz="1400" dirty="0" smtClean="0"/>
              <a:t> </a:t>
            </a:r>
            <a:r>
              <a:rPr lang="uk-UA" sz="1400" dirty="0" err="1" smtClean="0"/>
              <a:t>of</a:t>
            </a:r>
            <a:r>
              <a:rPr lang="uk-UA" sz="1400" dirty="0" smtClean="0"/>
              <a:t> </a:t>
            </a:r>
            <a:r>
              <a:rPr lang="uk-UA" sz="1400" dirty="0" err="1" smtClean="0"/>
              <a:t>them</a:t>
            </a:r>
            <a:r>
              <a:rPr lang="uk-UA" sz="1400" dirty="0" smtClean="0"/>
              <a:t> </a:t>
            </a:r>
            <a:r>
              <a:rPr lang="uk-UA" sz="1400" dirty="0" err="1" smtClean="0"/>
              <a:t>are</a:t>
            </a:r>
            <a:r>
              <a:rPr lang="uk-UA" sz="1400" dirty="0" smtClean="0"/>
              <a:t> </a:t>
            </a:r>
            <a:r>
              <a:rPr lang="uk-UA" sz="1400" dirty="0" err="1" smtClean="0"/>
              <a:t>Bobrove</a:t>
            </a:r>
            <a:r>
              <a:rPr lang="uk-UA" sz="1400" dirty="0" smtClean="0"/>
              <a:t> </a:t>
            </a:r>
            <a:r>
              <a:rPr lang="uk-UA" sz="1400" dirty="0" err="1" smtClean="0"/>
              <a:t>and</a:t>
            </a:r>
            <a:r>
              <a:rPr lang="uk-UA" sz="1400" dirty="0" smtClean="0"/>
              <a:t> </a:t>
            </a:r>
            <a:r>
              <a:rPr lang="en-US" sz="1400" dirty="0" err="1" smtClean="0"/>
              <a:t>Wowche</a:t>
            </a:r>
            <a:r>
              <a:rPr lang="uk-UA" sz="1400" dirty="0" smtClean="0"/>
              <a:t>) 60 </a:t>
            </a:r>
            <a:r>
              <a:rPr lang="uk-UA" sz="1400" dirty="0" err="1" smtClean="0"/>
              <a:t>reservoirs</a:t>
            </a:r>
            <a:r>
              <a:rPr lang="uk-UA" sz="1400" dirty="0" smtClean="0"/>
              <a:t> (</a:t>
            </a:r>
            <a:r>
              <a:rPr lang="uk-UA" sz="1400" dirty="0" err="1" smtClean="0"/>
              <a:t>the</a:t>
            </a:r>
            <a:r>
              <a:rPr lang="uk-UA" sz="1400" dirty="0" smtClean="0"/>
              <a:t> </a:t>
            </a:r>
            <a:r>
              <a:rPr lang="uk-UA" sz="1400" dirty="0" err="1" smtClean="0"/>
              <a:t>surface</a:t>
            </a:r>
            <a:r>
              <a:rPr lang="uk-UA" sz="1400" dirty="0" smtClean="0"/>
              <a:t> </a:t>
            </a:r>
            <a:r>
              <a:rPr lang="uk-UA" sz="1400" dirty="0" err="1" smtClean="0"/>
              <a:t>area</a:t>
            </a:r>
            <a:r>
              <a:rPr lang="uk-UA" sz="1400" dirty="0" smtClean="0"/>
              <a:t> </a:t>
            </a:r>
            <a:r>
              <a:rPr lang="uk-UA" sz="1400" dirty="0" err="1" smtClean="0"/>
              <a:t>is</a:t>
            </a:r>
            <a:r>
              <a:rPr lang="uk-UA" sz="1400" dirty="0" smtClean="0"/>
              <a:t> 5.68 </a:t>
            </a:r>
            <a:r>
              <a:rPr lang="uk-UA" sz="1400" dirty="0" err="1" smtClean="0"/>
              <a:t>ths</a:t>
            </a:r>
            <a:r>
              <a:rPr lang="uk-UA" sz="1400" dirty="0" smtClean="0"/>
              <a:t>. </a:t>
            </a:r>
            <a:r>
              <a:rPr lang="uk-UA" sz="1400" dirty="0" err="1" smtClean="0"/>
              <a:t>ha</a:t>
            </a:r>
            <a:r>
              <a:rPr lang="uk-UA" sz="1400" dirty="0" smtClean="0"/>
              <a:t>), 302 </a:t>
            </a:r>
            <a:r>
              <a:rPr lang="uk-UA" sz="1400" dirty="0" err="1" smtClean="0"/>
              <a:t>ponds</a:t>
            </a:r>
            <a:r>
              <a:rPr lang="uk-UA" sz="1400" dirty="0" smtClean="0"/>
              <a:t> (</a:t>
            </a:r>
            <a:r>
              <a:rPr lang="uk-UA" sz="1400" dirty="0" err="1" smtClean="0"/>
              <a:t>the</a:t>
            </a:r>
            <a:r>
              <a:rPr lang="uk-UA" sz="1400" dirty="0" smtClean="0"/>
              <a:t> </a:t>
            </a:r>
            <a:r>
              <a:rPr lang="uk-UA" sz="1400" dirty="0" err="1" smtClean="0"/>
              <a:t>surface</a:t>
            </a:r>
            <a:r>
              <a:rPr lang="uk-UA" sz="1400" dirty="0" smtClean="0"/>
              <a:t> </a:t>
            </a:r>
            <a:r>
              <a:rPr lang="uk-UA" sz="1400" dirty="0" err="1" smtClean="0"/>
              <a:t>area</a:t>
            </a:r>
            <a:r>
              <a:rPr lang="uk-UA" sz="1400" dirty="0" smtClean="0"/>
              <a:t> </a:t>
            </a:r>
            <a:r>
              <a:rPr lang="uk-UA" sz="1400" dirty="0" err="1" smtClean="0"/>
              <a:t>is</a:t>
            </a:r>
            <a:r>
              <a:rPr lang="uk-UA" sz="1400" dirty="0" smtClean="0"/>
              <a:t> </a:t>
            </a:r>
            <a:endParaRPr lang="en-US" sz="1400" dirty="0" smtClean="0"/>
          </a:p>
          <a:p>
            <a:pPr marL="136800" indent="0">
              <a:lnSpc>
                <a:spcPct val="80000"/>
              </a:lnSpc>
              <a:spcBef>
                <a:spcPts val="0"/>
              </a:spcBef>
              <a:buNone/>
            </a:pPr>
            <a:r>
              <a:rPr lang="uk-UA" sz="1400" dirty="0" smtClean="0"/>
              <a:t>2​​.67 </a:t>
            </a:r>
            <a:r>
              <a:rPr lang="uk-UA" sz="1400" dirty="0" err="1" smtClean="0"/>
              <a:t>ths</a:t>
            </a:r>
            <a:r>
              <a:rPr lang="uk-UA" sz="1400" dirty="0" smtClean="0"/>
              <a:t>. </a:t>
            </a:r>
            <a:r>
              <a:rPr lang="uk-UA" sz="1400" dirty="0" err="1" smtClean="0"/>
              <a:t>ha</a:t>
            </a:r>
            <a:r>
              <a:rPr lang="uk-UA" sz="1400" dirty="0" smtClean="0"/>
              <a:t>.).</a:t>
            </a:r>
          </a:p>
          <a:p>
            <a:pPr marL="136525" indent="0">
              <a:lnSpc>
                <a:spcPct val="80000"/>
              </a:lnSpc>
              <a:spcBef>
                <a:spcPts val="0"/>
              </a:spcBef>
              <a:buNone/>
            </a:pPr>
            <a:r>
              <a:rPr lang="uk-UA" sz="1400" dirty="0" err="1" smtClean="0"/>
              <a:t>Rivers</a:t>
            </a:r>
            <a:r>
              <a:rPr lang="uk-UA" sz="1400" dirty="0" smtClean="0"/>
              <a:t>, </a:t>
            </a:r>
            <a:r>
              <a:rPr lang="uk-UA" sz="1400" dirty="0" err="1" smtClean="0"/>
              <a:t>lakes</a:t>
            </a:r>
            <a:r>
              <a:rPr lang="uk-UA" sz="1400" dirty="0" smtClean="0"/>
              <a:t>, </a:t>
            </a:r>
            <a:r>
              <a:rPr lang="uk-UA" sz="1400" dirty="0" err="1" smtClean="0"/>
              <a:t>reservoirs</a:t>
            </a:r>
            <a:r>
              <a:rPr lang="uk-UA" sz="1400" dirty="0" smtClean="0"/>
              <a:t> </a:t>
            </a:r>
            <a:r>
              <a:rPr lang="uk-UA" sz="1400" dirty="0" err="1" smtClean="0"/>
              <a:t>and</a:t>
            </a:r>
            <a:r>
              <a:rPr lang="uk-UA" sz="1400" dirty="0" smtClean="0"/>
              <a:t> </a:t>
            </a:r>
            <a:r>
              <a:rPr lang="uk-UA" sz="1400" dirty="0" err="1" smtClean="0"/>
              <a:t>ponds</a:t>
            </a:r>
            <a:r>
              <a:rPr lang="uk-UA" sz="1400" dirty="0" smtClean="0"/>
              <a:t> </a:t>
            </a:r>
            <a:r>
              <a:rPr lang="uk-UA" sz="1400" dirty="0" err="1" smtClean="0"/>
              <a:t>are</a:t>
            </a:r>
            <a:r>
              <a:rPr lang="uk-UA" sz="1400" dirty="0" smtClean="0"/>
              <a:t> </a:t>
            </a:r>
            <a:r>
              <a:rPr lang="uk-UA" sz="1400" dirty="0" err="1" smtClean="0"/>
              <a:t>used</a:t>
            </a:r>
            <a:r>
              <a:rPr lang="uk-UA" sz="1400" dirty="0" smtClean="0"/>
              <a:t> </a:t>
            </a:r>
            <a:r>
              <a:rPr lang="uk-UA" sz="1400" dirty="0" err="1" smtClean="0"/>
              <a:t>for</a:t>
            </a:r>
            <a:r>
              <a:rPr lang="uk-UA" sz="1400" dirty="0" smtClean="0"/>
              <a:t> </a:t>
            </a:r>
            <a:r>
              <a:rPr lang="uk-UA" sz="1400" dirty="0" err="1" smtClean="0"/>
              <a:t>industrial</a:t>
            </a:r>
            <a:r>
              <a:rPr lang="uk-UA" sz="1400" dirty="0" smtClean="0"/>
              <a:t>, </a:t>
            </a:r>
            <a:r>
              <a:rPr lang="uk-UA" sz="1400" dirty="0" err="1" smtClean="0"/>
              <a:t>municipal</a:t>
            </a:r>
            <a:r>
              <a:rPr lang="uk-UA" sz="1400" dirty="0" smtClean="0"/>
              <a:t> </a:t>
            </a:r>
            <a:r>
              <a:rPr lang="uk-UA" sz="1400" dirty="0" err="1" smtClean="0"/>
              <a:t>water</a:t>
            </a:r>
            <a:r>
              <a:rPr lang="uk-UA" sz="1400" dirty="0" smtClean="0"/>
              <a:t> </a:t>
            </a:r>
            <a:r>
              <a:rPr lang="uk-UA" sz="1400" dirty="0" err="1" smtClean="0"/>
              <a:t>supply</a:t>
            </a:r>
            <a:r>
              <a:rPr lang="uk-UA" sz="1400" dirty="0" smtClean="0"/>
              <a:t>, </a:t>
            </a:r>
            <a:r>
              <a:rPr lang="uk-UA" sz="1400" dirty="0" err="1" smtClean="0"/>
              <a:t>irrigation</a:t>
            </a:r>
            <a:r>
              <a:rPr lang="uk-UA" sz="1400" dirty="0" smtClean="0"/>
              <a:t> </a:t>
            </a:r>
            <a:r>
              <a:rPr lang="uk-UA" sz="1400" dirty="0" err="1" smtClean="0"/>
              <a:t>and</a:t>
            </a:r>
            <a:r>
              <a:rPr lang="uk-UA" sz="1400" dirty="0" smtClean="0"/>
              <a:t> </a:t>
            </a:r>
            <a:r>
              <a:rPr lang="uk-UA" sz="1400" dirty="0" err="1" smtClean="0"/>
              <a:t>fish</a:t>
            </a:r>
            <a:r>
              <a:rPr lang="uk-UA" sz="1400" dirty="0" smtClean="0"/>
              <a:t> </a:t>
            </a:r>
            <a:r>
              <a:rPr lang="uk-UA" sz="1400" dirty="0" err="1" smtClean="0"/>
              <a:t>breeding</a:t>
            </a:r>
            <a:r>
              <a:rPr lang="uk-UA" sz="1400" dirty="0" smtClean="0"/>
              <a:t>.</a:t>
            </a:r>
            <a:endParaRPr lang="uk-UA" sz="1400" dirty="0"/>
          </a:p>
        </p:txBody>
      </p:sp>
      <p:sp>
        <p:nvSpPr>
          <p:cNvPr id="9" name="Прямоугольник 8"/>
          <p:cNvSpPr/>
          <p:nvPr/>
        </p:nvSpPr>
        <p:spPr>
          <a:xfrm>
            <a:off x="364940" y="0"/>
            <a:ext cx="6493060" cy="73866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ru-RU" sz="1400" b="1" cap="all" spc="0" dirty="0" err="1"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Загальна</a:t>
            </a:r>
            <a:r>
              <a:rPr lang="ru-RU"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характеристика</a:t>
            </a:r>
          </a:p>
          <a:p>
            <a:pPr algn="ctr"/>
            <a:r>
              <a:rPr lang="ru-RU"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області</a:t>
            </a:r>
            <a:endParaRPr lang="en-US"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1400" b="1" dirty="0" smtClean="0"/>
              <a:t>REGION BACKGROUND</a:t>
            </a:r>
            <a:endParaRPr lang="ru-RU" sz="14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4</a:t>
            </a:fld>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428652" y="928662"/>
            <a:ext cx="4217692" cy="7929618"/>
          </a:xfrm>
        </p:spPr>
        <p:txBody>
          <a:bodyPr>
            <a:normAutofit fontScale="25000" lnSpcReduction="20000"/>
          </a:bodyPr>
          <a:lstStyle/>
          <a:p>
            <a:endParaRPr lang="uk-UA" sz="4800" dirty="0" smtClean="0">
              <a:solidFill>
                <a:srgbClr val="813E19"/>
              </a:solidFill>
              <a:effectLst>
                <a:outerShdw blurRad="38100" dist="38100" dir="2700000" algn="tl">
                  <a:srgbClr val="000000">
                    <a:alpha val="43137"/>
                  </a:srgbClr>
                </a:outerShdw>
              </a:effectLst>
            </a:endParaRPr>
          </a:p>
          <a:p>
            <a:r>
              <a:rPr lang="uk-UA" sz="6400" dirty="0" smtClean="0"/>
              <a:t>ПРИРОДНІ РЕСУРСИ </a:t>
            </a:r>
            <a:r>
              <a:rPr lang="uk-UA" sz="6400" b="1" u="sng" dirty="0" smtClean="0">
                <a:solidFill>
                  <a:srgbClr val="813E19"/>
                </a:solidFill>
                <a:effectLst>
                  <a:outerShdw blurRad="38100" dist="38100" dir="2700000" algn="tl">
                    <a:srgbClr val="000000">
                      <a:alpha val="43137"/>
                    </a:srgbClr>
                  </a:outerShdw>
                </a:effectLst>
              </a:rPr>
              <a:t>:</a:t>
            </a:r>
          </a:p>
          <a:p>
            <a:endParaRPr lang="uk-UA" sz="6400" b="1" u="sng" dirty="0" smtClean="0">
              <a:solidFill>
                <a:srgbClr val="813E19"/>
              </a:solidFill>
              <a:effectLst>
                <a:outerShdw blurRad="38100" dist="38100" dir="2700000" algn="tl">
                  <a:srgbClr val="000000">
                    <a:alpha val="43137"/>
                  </a:srgbClr>
                </a:outerShdw>
              </a:effectLst>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Камінь будівельний  –  9061,2 тис. м3</a:t>
            </a:r>
          </a:p>
          <a:p>
            <a:endParaRPr lang="uk-UA" sz="6400" b="1" baseline="30000" dirty="0">
              <a:solidFill>
                <a:srgbClr val="813E19"/>
              </a:solidFill>
              <a:effectLst>
                <a:outerShdw blurRad="38100" dist="38100" dir="2700000" algn="tl">
                  <a:srgbClr val="000000">
                    <a:alpha val="43137"/>
                  </a:srgbClr>
                </a:outerShdw>
              </a:effectLst>
            </a:endParaRPr>
          </a:p>
          <a:p>
            <a:endParaRPr lang="uk-UA" sz="6400" b="1" baseline="30000" dirty="0" smtClean="0">
              <a:solidFill>
                <a:srgbClr val="813E19"/>
              </a:solidFill>
              <a:effectLst>
                <a:outerShdw blurRad="38100" dist="38100" dir="2700000" algn="tl">
                  <a:srgbClr val="000000">
                    <a:alpha val="43137"/>
                  </a:srgbClr>
                </a:outerShdw>
              </a:effectLst>
            </a:endParaRPr>
          </a:p>
          <a:p>
            <a:endParaRPr lang="uk-UA" sz="6400" b="1" baseline="30000" dirty="0">
              <a:solidFill>
                <a:srgbClr val="813E19"/>
              </a:solidFill>
              <a:effectLst>
                <a:outerShdw blurRad="38100" dist="38100" dir="2700000" algn="tl">
                  <a:srgbClr val="000000">
                    <a:alpha val="43137"/>
                  </a:srgbClr>
                </a:outerShdw>
              </a:effectLst>
            </a:endParaRPr>
          </a:p>
          <a:p>
            <a:endParaRPr lang="uk-UA" sz="6400" b="1" baseline="30000" dirty="0" smtClean="0">
              <a:solidFill>
                <a:srgbClr val="813E19"/>
              </a:solidFill>
              <a:effectLst>
                <a:outerShdw blurRad="38100" dist="38100" dir="2700000" algn="tl">
                  <a:srgbClr val="000000">
                    <a:alpha val="43137"/>
                  </a:srgbClr>
                </a:outerShdw>
              </a:effectLst>
            </a:endParaRPr>
          </a:p>
          <a:p>
            <a:endParaRPr lang="uk-UA" sz="6400" b="1" baseline="30000" dirty="0">
              <a:solidFill>
                <a:srgbClr val="813E19"/>
              </a:solidFill>
              <a:effectLst>
                <a:outerShdw blurRad="38100" dist="38100" dir="2700000" algn="tl">
                  <a:srgbClr val="000000">
                    <a:alpha val="43137"/>
                  </a:srgbClr>
                </a:outerShdw>
              </a:effectLst>
            </a:endParaRPr>
          </a:p>
          <a:p>
            <a:endParaRPr lang="uk-UA" sz="6400" b="1" baseline="30000" dirty="0" smtClean="0">
              <a:solidFill>
                <a:srgbClr val="813E19"/>
              </a:solidFill>
              <a:effectLst>
                <a:outerShdw blurRad="38100" dist="38100" dir="2700000" algn="tl">
                  <a:srgbClr val="000000">
                    <a:alpha val="43137"/>
                  </a:srgbClr>
                </a:outerShdw>
              </a:effectLst>
            </a:endParaRPr>
          </a:p>
          <a:p>
            <a:endParaRPr lang="uk-UA" sz="6400" b="1" baseline="30000" dirty="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Сировина цегельно-черепична – </a:t>
            </a:r>
            <a:br>
              <a:rPr lang="uk-UA" sz="6400" dirty="0">
                <a:latin typeface="Times New Roman" panose="02020603050405020304" pitchFamily="18" charset="0"/>
                <a:ea typeface="Calibri" panose="020F0502020204030204" pitchFamily="34" charset="0"/>
                <a:cs typeface="Times New Roman" panose="02020603050405020304" pitchFamily="18" charset="0"/>
              </a:rPr>
            </a:br>
            <a:r>
              <a:rPr lang="uk-UA" sz="6400" dirty="0">
                <a:latin typeface="Times New Roman" panose="02020603050405020304" pitchFamily="18" charset="0"/>
                <a:ea typeface="Calibri" panose="020F0502020204030204" pitchFamily="34" charset="0"/>
                <a:cs typeface="Times New Roman" panose="02020603050405020304" pitchFamily="18" charset="0"/>
              </a:rPr>
              <a:t>27004, 2 тис. м3 </a:t>
            </a:r>
          </a:p>
          <a:p>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Пісок будівельний  – </a:t>
            </a:r>
            <a:br>
              <a:rPr lang="uk-UA" sz="6400" dirty="0">
                <a:latin typeface="Times New Roman" panose="02020603050405020304" pitchFamily="18" charset="0"/>
                <a:ea typeface="Calibri" panose="020F0502020204030204" pitchFamily="34" charset="0"/>
                <a:cs typeface="Times New Roman" panose="02020603050405020304" pitchFamily="18" charset="0"/>
              </a:rPr>
            </a:br>
            <a:r>
              <a:rPr lang="uk-UA" sz="6400" dirty="0">
                <a:latin typeface="Times New Roman" panose="02020603050405020304" pitchFamily="18" charset="0"/>
                <a:ea typeface="Calibri" panose="020F0502020204030204" pitchFamily="34" charset="0"/>
                <a:cs typeface="Times New Roman" panose="02020603050405020304" pitchFamily="18" charset="0"/>
              </a:rPr>
              <a:t>107133,5 тис. м3</a:t>
            </a:r>
          </a:p>
          <a:p>
            <a:endParaRPr lang="uk-UA" sz="6400" b="1" baseline="30000" dirty="0">
              <a:solidFill>
                <a:srgbClr val="813E19"/>
              </a:solidFill>
              <a:effectLst>
                <a:outerShdw blurRad="38100" dist="38100" dir="2700000" algn="tl">
                  <a:srgbClr val="000000">
                    <a:alpha val="43137"/>
                  </a:srgbClr>
                </a:outerShdw>
              </a:effectLst>
            </a:endParaRPr>
          </a:p>
          <a:p>
            <a:endParaRPr lang="uk-UA" sz="6400" b="1" baseline="30000" dirty="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endParaRPr lang="uk-UA" sz="6400" b="1" dirty="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endParaRPr lang="uk-UA" sz="6400" b="1" dirty="0" smtClean="0">
              <a:solidFill>
                <a:srgbClr val="813E19"/>
              </a:solidFill>
              <a:effectLst>
                <a:outerShdw blurRad="38100" dist="38100" dir="2700000" algn="tl">
                  <a:srgbClr val="000000">
                    <a:alpha val="43137"/>
                  </a:srgbClr>
                </a:outerShdw>
              </a:effectLst>
            </a:endParaRPr>
          </a:p>
          <a:p>
            <a:endParaRPr lang="uk-UA" sz="6400" b="1" dirty="0">
              <a:solidFill>
                <a:srgbClr val="813E19"/>
              </a:solidFill>
              <a:effectLst>
                <a:outerShdw blurRad="38100" dist="38100" dir="2700000" algn="tl">
                  <a:srgbClr val="000000">
                    <a:alpha val="43137"/>
                  </a:srgbClr>
                </a:outerShdw>
              </a:effectLst>
            </a:endParaRPr>
          </a:p>
          <a:p>
            <a:endParaRPr lang="uk-UA" sz="6400" b="1" dirty="0">
              <a:solidFill>
                <a:srgbClr val="813E19"/>
              </a:solidFill>
              <a:effectLst>
                <a:outerShdw blurRad="38100" dist="38100" dir="2700000" algn="tl">
                  <a:srgbClr val="000000">
                    <a:alpha val="43137"/>
                  </a:srgbClr>
                </a:outerShdw>
              </a:effectLst>
            </a:endParaRPr>
          </a:p>
          <a:p>
            <a:r>
              <a:rPr lang="en-US" sz="6400" b="1" dirty="0">
                <a:solidFill>
                  <a:srgbClr val="002060"/>
                </a:solidFill>
              </a:rPr>
              <a:t>C</a:t>
            </a:r>
            <a:r>
              <a:rPr lang="uk-UA" sz="6400" dirty="0" err="1">
                <a:latin typeface="Times New Roman" panose="02020603050405020304" pitchFamily="18" charset="0"/>
                <a:ea typeface="Calibri" panose="020F0502020204030204" pitchFamily="34" charset="0"/>
                <a:cs typeface="Times New Roman" panose="02020603050405020304" pitchFamily="18" charset="0"/>
              </a:rPr>
              <a:t>ировина</a:t>
            </a:r>
            <a:r>
              <a:rPr lang="uk-UA" sz="6400" dirty="0">
                <a:latin typeface="Times New Roman" panose="02020603050405020304" pitchFamily="18" charset="0"/>
                <a:ea typeface="Calibri" panose="020F0502020204030204" pitchFamily="34" charset="0"/>
                <a:cs typeface="Times New Roman" panose="02020603050405020304" pitchFamily="18" charset="0"/>
              </a:rPr>
              <a:t> керамзитова -  </a:t>
            </a:r>
            <a:r>
              <a:rPr lang="en-US" sz="6400" dirty="0">
                <a:latin typeface="Times New Roman" panose="02020603050405020304" pitchFamily="18" charset="0"/>
                <a:ea typeface="Calibri" panose="020F0502020204030204" pitchFamily="34" charset="0"/>
                <a:cs typeface="Times New Roman" panose="02020603050405020304" pitchFamily="18" charset="0"/>
              </a:rPr>
              <a:t/>
            </a:r>
            <a:br>
              <a:rPr lang="en-US" sz="6400" dirty="0">
                <a:latin typeface="Times New Roman" panose="02020603050405020304" pitchFamily="18" charset="0"/>
                <a:ea typeface="Calibri" panose="020F0502020204030204" pitchFamily="34" charset="0"/>
                <a:cs typeface="Times New Roman" panose="02020603050405020304" pitchFamily="18" charset="0"/>
              </a:rPr>
            </a:br>
            <a:r>
              <a:rPr lang="uk-UA" sz="6400" dirty="0">
                <a:latin typeface="Times New Roman" panose="02020603050405020304" pitchFamily="18" charset="0"/>
                <a:ea typeface="Calibri" panose="020F0502020204030204" pitchFamily="34" charset="0"/>
                <a:cs typeface="Times New Roman" panose="02020603050405020304" pitchFamily="18" charset="0"/>
              </a:rPr>
              <a:t>16829,9 тис. м3</a:t>
            </a:r>
          </a:p>
          <a:p>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 Крейда – 15005,0 тис. </a:t>
            </a:r>
            <a:r>
              <a:rPr lang="uk-UA" sz="6400" dirty="0" err="1" smtClean="0">
                <a:latin typeface="Times New Roman" panose="02020603050405020304" pitchFamily="18" charset="0"/>
                <a:ea typeface="Calibri" panose="020F0502020204030204" pitchFamily="34" charset="0"/>
                <a:cs typeface="Times New Roman" panose="02020603050405020304" pitchFamily="18" charset="0"/>
              </a:rPr>
              <a:t>тонн</a:t>
            </a:r>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 ГЛИНА – 9706,4 тис. </a:t>
            </a:r>
            <a:r>
              <a:rPr lang="uk-UA" sz="6400" dirty="0" err="1">
                <a:latin typeface="Times New Roman" panose="02020603050405020304" pitchFamily="18" charset="0"/>
                <a:ea typeface="Calibri" panose="020F0502020204030204" pitchFamily="34" charset="0"/>
                <a:cs typeface="Times New Roman" panose="02020603050405020304" pitchFamily="18" charset="0"/>
              </a:rPr>
              <a:t>тонн</a:t>
            </a:r>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endParaRPr lang="uk-UA" sz="6400" dirty="0">
              <a:latin typeface="Times New Roman" panose="02020603050405020304" pitchFamily="18" charset="0"/>
              <a:ea typeface="Calibri" panose="020F0502020204030204" pitchFamily="34" charset="0"/>
              <a:cs typeface="Times New Roman" panose="02020603050405020304" pitchFamily="18" charset="0"/>
            </a:endParaRPr>
          </a:p>
          <a:p>
            <a:r>
              <a:rPr lang="uk-UA" sz="6400" dirty="0">
                <a:latin typeface="Times New Roman" panose="02020603050405020304" pitchFamily="18" charset="0"/>
                <a:ea typeface="Calibri" panose="020F0502020204030204" pitchFamily="34" charset="0"/>
                <a:cs typeface="Times New Roman" panose="02020603050405020304" pitchFamily="18" charset="0"/>
              </a:rPr>
              <a:t>- ВОХРА– 261,7 тис. </a:t>
            </a:r>
            <a:r>
              <a:rPr lang="uk-UA" sz="6400" dirty="0" err="1">
                <a:latin typeface="Times New Roman" panose="02020603050405020304" pitchFamily="18" charset="0"/>
                <a:ea typeface="Calibri" panose="020F0502020204030204" pitchFamily="34" charset="0"/>
                <a:cs typeface="Times New Roman" panose="02020603050405020304" pitchFamily="18" charset="0"/>
              </a:rPr>
              <a:t>тонн</a:t>
            </a:r>
            <a:r>
              <a:rPr lang="uk-UA" sz="6400" dirty="0">
                <a:latin typeface="Times New Roman" panose="02020603050405020304" pitchFamily="18" charset="0"/>
                <a:ea typeface="Calibri" panose="020F0502020204030204" pitchFamily="34" charset="0"/>
                <a:cs typeface="Times New Roman" panose="02020603050405020304" pitchFamily="18" charset="0"/>
              </a:rPr>
              <a:t> </a:t>
            </a:r>
          </a:p>
          <a:p>
            <a:endParaRPr lang="uk-UA" sz="6000" b="1" u="sng" dirty="0">
              <a:solidFill>
                <a:srgbClr val="813E19"/>
              </a:solidFill>
              <a:effectLst>
                <a:outerShdw blurRad="38100" dist="38100" dir="2700000" algn="tl">
                  <a:srgbClr val="000000">
                    <a:alpha val="43137"/>
                  </a:srgbClr>
                </a:outerShdw>
              </a:effectLst>
            </a:endParaRPr>
          </a:p>
          <a:p>
            <a:endParaRPr lang="uk-UA" sz="6000" b="1" u="sng" dirty="0" smtClean="0">
              <a:solidFill>
                <a:srgbClr val="813E19"/>
              </a:solidFill>
              <a:effectLst>
                <a:outerShdw blurRad="38100" dist="38100" dir="2700000" algn="tl">
                  <a:srgbClr val="000000">
                    <a:alpha val="43137"/>
                  </a:srgbClr>
                </a:outerShdw>
              </a:effectLst>
            </a:endParaRPr>
          </a:p>
          <a:p>
            <a:endParaRPr lang="uk-UA" sz="6000" b="1" u="sng" dirty="0">
              <a:solidFill>
                <a:srgbClr val="813E19"/>
              </a:solidFill>
              <a:effectLst>
                <a:outerShdw blurRad="38100" dist="38100" dir="2700000" algn="tl">
                  <a:srgbClr val="000000">
                    <a:alpha val="43137"/>
                  </a:srgbClr>
                </a:outerShdw>
              </a:effectLst>
            </a:endParaRPr>
          </a:p>
          <a:p>
            <a:endParaRPr lang="uk-UA" sz="6000" b="1" u="sng" dirty="0" smtClean="0">
              <a:solidFill>
                <a:srgbClr val="813E19"/>
              </a:solidFill>
              <a:effectLst>
                <a:outerShdw blurRad="38100" dist="38100" dir="2700000" algn="tl">
                  <a:srgbClr val="000000">
                    <a:alpha val="43137"/>
                  </a:srgbClr>
                </a:outerShdw>
              </a:effectLst>
            </a:endParaRPr>
          </a:p>
          <a:p>
            <a:endParaRPr lang="uk-UA" sz="6000" b="1" u="sng" dirty="0">
              <a:solidFill>
                <a:srgbClr val="813E19"/>
              </a:solidFill>
              <a:effectLst>
                <a:outerShdw blurRad="38100" dist="38100" dir="2700000" algn="tl">
                  <a:srgbClr val="000000">
                    <a:alpha val="43137"/>
                  </a:srgbClr>
                </a:outerShdw>
              </a:effectLst>
            </a:endParaRPr>
          </a:p>
          <a:p>
            <a:endParaRPr lang="uk-UA" sz="6000" b="1" u="sng" dirty="0" smtClean="0">
              <a:solidFill>
                <a:srgbClr val="813E19"/>
              </a:solidFill>
              <a:effectLst>
                <a:outerShdw blurRad="38100" dist="38100" dir="2700000" algn="tl">
                  <a:srgbClr val="000000">
                    <a:alpha val="43137"/>
                  </a:srgbClr>
                </a:outerShdw>
              </a:effectLst>
            </a:endParaRPr>
          </a:p>
          <a:p>
            <a:endParaRPr lang="uk-UA" sz="6000" b="1" u="sng" dirty="0" smtClean="0">
              <a:solidFill>
                <a:srgbClr val="813E19"/>
              </a:solidFill>
              <a:effectLst>
                <a:outerShdw blurRad="38100" dist="38100" dir="2700000" algn="tl">
                  <a:srgbClr val="000000">
                    <a:alpha val="43137"/>
                  </a:srgbClr>
                </a:outerShdw>
              </a:effectLst>
            </a:endParaRPr>
          </a:p>
          <a:p>
            <a:r>
              <a:rPr lang="uk-UA" sz="5600" dirty="0" smtClean="0"/>
              <a:t> </a:t>
            </a:r>
          </a:p>
          <a:p>
            <a:endParaRPr lang="uk-UA" dirty="0">
              <a:blipFill>
                <a:blip r:embed="rId3"/>
                <a:stretch>
                  <a:fillRect/>
                </a:stretch>
              </a:blipFill>
            </a:endParaRPr>
          </a:p>
        </p:txBody>
      </p:sp>
      <p:sp>
        <p:nvSpPr>
          <p:cNvPr id="9" name="Прямоугольник 8"/>
          <p:cNvSpPr/>
          <p:nvPr/>
        </p:nvSpPr>
        <p:spPr>
          <a:xfrm>
            <a:off x="364940" y="0"/>
            <a:ext cx="6493060" cy="738664"/>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ru-RU" sz="1400" b="1" cap="all" spc="0" dirty="0" err="1"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Загальна</a:t>
            </a:r>
            <a:r>
              <a:rPr lang="ru-RU"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характеристика</a:t>
            </a:r>
          </a:p>
          <a:p>
            <a:pPr algn="ctr"/>
            <a:r>
              <a:rPr lang="ru-RU"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області</a:t>
            </a:r>
            <a:endParaRPr lang="en-US" sz="1400" b="1" cap="all" spc="0"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1400" b="1" dirty="0" smtClean="0"/>
              <a:t>REGION BACKGROUND</a:t>
            </a:r>
            <a:endParaRPr lang="ru-RU" sz="14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5</a:t>
            </a:fld>
            <a:endParaRPr lang="uk-UA" dirty="0"/>
          </a:p>
        </p:txBody>
      </p:sp>
      <p:pic>
        <p:nvPicPr>
          <p:cNvPr id="7" name="Рисунок 6" descr="1.jpg"/>
          <p:cNvPicPr>
            <a:picLocks noChangeAspect="1"/>
          </p:cNvPicPr>
          <p:nvPr/>
        </p:nvPicPr>
        <p:blipFill>
          <a:blip r:embed="rId4" cstate="print"/>
          <a:stretch>
            <a:fillRect/>
          </a:stretch>
        </p:blipFill>
        <p:spPr>
          <a:xfrm>
            <a:off x="1762039" y="4786318"/>
            <a:ext cx="3488997" cy="1680568"/>
          </a:xfrm>
          <a:prstGeom prst="rect">
            <a:avLst/>
          </a:prstGeom>
          <a:effectLst>
            <a:outerShdw blurRad="266700" dist="50800" dir="5400000" sx="103000" sy="103000" algn="ctr" rotWithShape="0">
              <a:srgbClr val="000000">
                <a:alpha val="63000"/>
              </a:srgbClr>
            </a:outerShdw>
          </a:effectLst>
        </p:spPr>
      </p:pic>
      <p:pic>
        <p:nvPicPr>
          <p:cNvPr id="10" name="Рисунок 9" descr="dscn2682.jpg"/>
          <p:cNvPicPr>
            <a:picLocks noChangeAspect="1"/>
          </p:cNvPicPr>
          <p:nvPr/>
        </p:nvPicPr>
        <p:blipFill>
          <a:blip r:embed="rId5" cstate="print"/>
          <a:stretch>
            <a:fillRect/>
          </a:stretch>
        </p:blipFill>
        <p:spPr>
          <a:xfrm>
            <a:off x="1947242" y="2102994"/>
            <a:ext cx="3168352" cy="1142885"/>
          </a:xfrm>
          <a:prstGeom prst="rect">
            <a:avLst/>
          </a:prstGeom>
          <a:effectLst>
            <a:outerShdw blurRad="241300" dist="50800" sx="94000" sy="94000" algn="ctr" rotWithShape="0">
              <a:srgbClr val="000000">
                <a:alpha val="76000"/>
              </a:srgbClr>
            </a:outerShdw>
          </a:effectLst>
        </p:spPr>
      </p:pic>
      <p:sp>
        <p:nvSpPr>
          <p:cNvPr id="2" name="Прямоугольник 1"/>
          <p:cNvSpPr/>
          <p:nvPr/>
        </p:nvSpPr>
        <p:spPr>
          <a:xfrm>
            <a:off x="3558644" y="1574658"/>
            <a:ext cx="3257623" cy="772327"/>
          </a:xfrm>
          <a:prstGeom prst="rect">
            <a:avLst/>
          </a:prstGeom>
        </p:spPr>
        <p:txBody>
          <a:bodyPr wrap="non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N</a:t>
            </a:r>
            <a:r>
              <a:rPr lang="en-US" dirty="0" smtClean="0">
                <a:latin typeface="Times New Roman" panose="02020603050405020304" pitchFamily="18" charset="0"/>
                <a:ea typeface="Calibri" panose="020F0502020204030204" pitchFamily="34" charset="0"/>
                <a:cs typeface="Times New Roman" panose="02020603050405020304" pitchFamily="18" charset="0"/>
              </a:rPr>
              <a:t>atural </a:t>
            </a:r>
            <a:r>
              <a:rPr lang="en-US" dirty="0">
                <a:latin typeface="Times New Roman" panose="02020603050405020304" pitchFamily="18" charset="0"/>
                <a:ea typeface="Calibri" panose="020F0502020204030204" pitchFamily="34" charset="0"/>
                <a:cs typeface="Times New Roman" panose="02020603050405020304" pitchFamily="18" charset="0"/>
              </a:rPr>
              <a:t>stone  – 9061,2 </a:t>
            </a:r>
            <a:r>
              <a:rPr lang="en-US" dirty="0" err="1">
                <a:latin typeface="Times New Roman" panose="02020603050405020304" pitchFamily="18" charset="0"/>
                <a:ea typeface="Calibri" panose="020F0502020204030204" pitchFamily="34" charset="0"/>
                <a:cs typeface="Times New Roman" panose="02020603050405020304" pitchFamily="18" charset="0"/>
              </a:rPr>
              <a:t>thous</a:t>
            </a:r>
            <a:r>
              <a:rPr lang="en-US" sz="1600" dirty="0">
                <a:latin typeface="Times New Roman" panose="02020603050405020304" pitchFamily="18" charset="0"/>
                <a:ea typeface="Calibri" panose="020F0502020204030204" pitchFamily="34" charset="0"/>
                <a:cs typeface="Times New Roman" panose="02020603050405020304" pitchFamily="18" charset="0"/>
              </a:rPr>
              <a:t>. m</a:t>
            </a:r>
            <a:r>
              <a:rPr lang="uk-UA" sz="1600" dirty="0">
                <a:latin typeface="Times New Roman" panose="02020603050405020304" pitchFamily="18" charset="0"/>
                <a:ea typeface="Calibri" panose="020F0502020204030204" pitchFamily="34" charset="0"/>
                <a:cs typeface="Times New Roman" panose="02020603050405020304" pitchFamily="18" charset="0"/>
              </a:rPr>
              <a:t>3</a:t>
            </a:r>
          </a:p>
          <a:p>
            <a:pPr>
              <a:lnSpc>
                <a:spcPct val="115000"/>
              </a:lnSpc>
              <a:spcAft>
                <a:spcPts val="10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823544" y="1094562"/>
            <a:ext cx="2619050" cy="369332"/>
          </a:xfrm>
          <a:prstGeom prst="rect">
            <a:avLst/>
          </a:prstGeom>
        </p:spPr>
        <p:txBody>
          <a:bodyPr wrap="none">
            <a:spAutoFit/>
          </a:bodyPr>
          <a:lstStyle/>
          <a:p>
            <a:r>
              <a:rPr lang="en-US" dirty="0" smtClean="0">
                <a:latin typeface="Times New Roman" panose="02020603050405020304" pitchFamily="18" charset="0"/>
                <a:ea typeface="Calibri" panose="020F0502020204030204" pitchFamily="34" charset="0"/>
              </a:rPr>
              <a:t>MINERAL RESOURCES</a:t>
            </a:r>
            <a:endParaRPr lang="ru-RU" dirty="0"/>
          </a:p>
        </p:txBody>
      </p:sp>
      <p:sp>
        <p:nvSpPr>
          <p:cNvPr id="4" name="Прямоугольник 3"/>
          <p:cNvSpPr/>
          <p:nvPr/>
        </p:nvSpPr>
        <p:spPr>
          <a:xfrm>
            <a:off x="3531418" y="3457708"/>
            <a:ext cx="3422732" cy="385362"/>
          </a:xfrm>
          <a:prstGeom prst="rect">
            <a:avLst/>
          </a:prstGeom>
        </p:spPr>
        <p:txBody>
          <a:bodyPr wrap="none">
            <a:spAutoFit/>
          </a:bodyPr>
          <a:lstStyle/>
          <a:p>
            <a:pPr>
              <a:lnSpc>
                <a:spcPct val="115000"/>
              </a:lnSpc>
              <a:spcAft>
                <a:spcPts val="10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Brick-tile </a:t>
            </a:r>
            <a:r>
              <a:rPr lang="en-US" dirty="0">
                <a:latin typeface="Times New Roman" panose="02020603050405020304" pitchFamily="18" charset="0"/>
                <a:ea typeface="Calibri" panose="020F0502020204030204" pitchFamily="34" charset="0"/>
                <a:cs typeface="Times New Roman" panose="02020603050405020304" pitchFamily="18" charset="0"/>
              </a:rPr>
              <a:t>raw – </a:t>
            </a:r>
            <a:r>
              <a:rPr lang="en-US" dirty="0" smtClean="0">
                <a:latin typeface="Times New Roman" panose="02020603050405020304" pitchFamily="18" charset="0"/>
                <a:ea typeface="Calibri" panose="020F0502020204030204" pitchFamily="34" charset="0"/>
                <a:cs typeface="Times New Roman" panose="02020603050405020304" pitchFamily="18" charset="0"/>
              </a:rPr>
              <a:t>27004,2 </a:t>
            </a:r>
            <a:r>
              <a:rPr lang="en-US" dirty="0" err="1">
                <a:latin typeface="Times New Roman" panose="02020603050405020304" pitchFamily="18" charset="0"/>
                <a:ea typeface="Calibri" panose="020F0502020204030204" pitchFamily="34" charset="0"/>
                <a:cs typeface="Times New Roman" panose="02020603050405020304" pitchFamily="18" charset="0"/>
              </a:rPr>
              <a:t>thous</a:t>
            </a:r>
            <a:r>
              <a:rPr lang="en-US" dirty="0">
                <a:latin typeface="Times New Roman" panose="02020603050405020304" pitchFamily="18" charset="0"/>
                <a:ea typeface="Calibri" panose="020F0502020204030204" pitchFamily="34" charset="0"/>
                <a:cs typeface="Times New Roman" panose="02020603050405020304" pitchFamily="18" charset="0"/>
              </a:rPr>
              <a:t>. m</a:t>
            </a:r>
            <a:r>
              <a:rPr lang="uk-UA" dirty="0">
                <a:latin typeface="Times New Roman" panose="02020603050405020304" pitchFamily="18" charset="0"/>
                <a:ea typeface="Calibri" panose="020F0502020204030204" pitchFamily="34" charset="0"/>
                <a:cs typeface="Times New Roman" panose="02020603050405020304" pitchFamily="18" charset="0"/>
              </a:rPr>
              <a:t>3</a:t>
            </a:r>
          </a:p>
        </p:txBody>
      </p:sp>
      <p:sp>
        <p:nvSpPr>
          <p:cNvPr id="11" name="Прямоугольник 10"/>
          <p:cNvSpPr/>
          <p:nvPr/>
        </p:nvSpPr>
        <p:spPr>
          <a:xfrm>
            <a:off x="3531418" y="4150337"/>
            <a:ext cx="3480440" cy="646331"/>
          </a:xfrm>
          <a:prstGeom prst="rect">
            <a:avLst/>
          </a:prstGeom>
        </p:spPr>
        <p:txBody>
          <a:bodyPr wrap="none">
            <a:spAutoFit/>
          </a:bodyPr>
          <a:lstStyle/>
          <a:p>
            <a:r>
              <a:rPr lang="en-US" dirty="0" smtClean="0">
                <a:latin typeface="Times New Roman" panose="02020603050405020304" pitchFamily="18" charset="0"/>
                <a:ea typeface="Calibri" panose="020F0502020204030204" pitchFamily="34" charset="0"/>
              </a:rPr>
              <a:t>Building sand –107133,5 </a:t>
            </a:r>
            <a:r>
              <a:rPr lang="en-US" dirty="0" err="1">
                <a:latin typeface="Times New Roman" panose="02020603050405020304" pitchFamily="18" charset="0"/>
                <a:ea typeface="Calibri" panose="020F0502020204030204" pitchFamily="34" charset="0"/>
                <a:cs typeface="Times New Roman" panose="02020603050405020304" pitchFamily="18" charset="0"/>
              </a:rPr>
              <a:t>thous</a:t>
            </a:r>
            <a:r>
              <a:rPr lang="en-US" dirty="0" smtClean="0">
                <a:latin typeface="Times New Roman" panose="02020603050405020304" pitchFamily="18" charset="0"/>
                <a:ea typeface="Calibri" panose="020F0502020204030204" pitchFamily="34" charset="0"/>
                <a:cs typeface="Times New Roman" panose="02020603050405020304" pitchFamily="18" charset="0"/>
              </a:rPr>
              <a:t>. m</a:t>
            </a:r>
            <a:r>
              <a:rPr lang="uk-UA" dirty="0">
                <a:latin typeface="Times New Roman" panose="02020603050405020304" pitchFamily="18" charset="0"/>
                <a:ea typeface="Calibri" panose="020F0502020204030204" pitchFamily="34" charset="0"/>
                <a:cs typeface="Times New Roman" panose="02020603050405020304" pitchFamily="18" charset="0"/>
              </a:rPr>
              <a:t>3</a:t>
            </a:r>
          </a:p>
          <a:p>
            <a:endParaRPr lang="ru-RU" dirty="0"/>
          </a:p>
        </p:txBody>
      </p:sp>
      <p:sp>
        <p:nvSpPr>
          <p:cNvPr id="12" name="Прямоугольник 11"/>
          <p:cNvSpPr/>
          <p:nvPr/>
        </p:nvSpPr>
        <p:spPr>
          <a:xfrm>
            <a:off x="3552332" y="6577698"/>
            <a:ext cx="3525324" cy="369332"/>
          </a:xfrm>
          <a:prstGeom prst="rect">
            <a:avLst/>
          </a:prstGeom>
        </p:spPr>
        <p:txBody>
          <a:bodyPr wrap="none">
            <a:spAutoFit/>
          </a:bodyPr>
          <a:lstStyle/>
          <a:p>
            <a:r>
              <a:rPr lang="en-US" dirty="0" err="1" smtClean="0">
                <a:latin typeface="Times New Roman" panose="02020603050405020304" pitchFamily="18" charset="0"/>
                <a:ea typeface="Calibri" panose="020F0502020204030204" pitchFamily="34" charset="0"/>
              </a:rPr>
              <a:t>Ceramsite</a:t>
            </a:r>
            <a:r>
              <a:rPr lang="en-US" dirty="0" smtClean="0">
                <a:latin typeface="Times New Roman" panose="02020603050405020304" pitchFamily="18" charset="0"/>
                <a:ea typeface="Calibri" panose="020F0502020204030204" pitchFamily="34" charset="0"/>
              </a:rPr>
              <a:t> raw - </a:t>
            </a:r>
            <a:r>
              <a:rPr lang="en-US" dirty="0"/>
              <a:t>16829,9 </a:t>
            </a:r>
            <a:r>
              <a:rPr lang="en-US" dirty="0" err="1">
                <a:latin typeface="Times New Roman" panose="02020603050405020304" pitchFamily="18" charset="0"/>
                <a:ea typeface="Calibri" panose="020F0502020204030204" pitchFamily="34" charset="0"/>
                <a:cs typeface="Times New Roman" panose="02020603050405020304" pitchFamily="18" charset="0"/>
              </a:rPr>
              <a:t>thous</a:t>
            </a:r>
            <a:r>
              <a:rPr lang="en-US" dirty="0" smtClean="0">
                <a:latin typeface="Times New Roman" panose="02020603050405020304" pitchFamily="18" charset="0"/>
                <a:ea typeface="Calibri" panose="020F0502020204030204" pitchFamily="34" charset="0"/>
                <a:cs typeface="Times New Roman" panose="02020603050405020304" pitchFamily="18" charset="0"/>
              </a:rPr>
              <a:t>. m</a:t>
            </a:r>
            <a:r>
              <a:rPr lang="uk-UA" sz="1600" dirty="0">
                <a:latin typeface="Times New Roman" panose="02020603050405020304" pitchFamily="18" charset="0"/>
                <a:ea typeface="Calibri" panose="020F0502020204030204" pitchFamily="34" charset="0"/>
                <a:cs typeface="Times New Roman" panose="02020603050405020304" pitchFamily="18" charset="0"/>
              </a:rPr>
              <a:t>3</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3472955" y="7173225"/>
            <a:ext cx="3429000" cy="375487"/>
          </a:xfrm>
          <a:prstGeom prst="rect">
            <a:avLst/>
          </a:prstGeom>
        </p:spPr>
        <p:txBody>
          <a:bodyPr>
            <a:spAutoFit/>
          </a:bodyPr>
          <a:lstStyle/>
          <a:p>
            <a:pPr>
              <a:lnSpc>
                <a:spcPct val="115000"/>
              </a:lnSpc>
              <a:spcAft>
                <a:spcPts val="100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Chalk </a:t>
            </a:r>
            <a:r>
              <a:rPr lang="en-US" sz="1600" dirty="0">
                <a:latin typeface="Times New Roman" panose="02020603050405020304" pitchFamily="18" charset="0"/>
                <a:ea typeface="Calibri" panose="020F0502020204030204" pitchFamily="34" charset="0"/>
                <a:cs typeface="Times New Roman" panose="02020603050405020304" pitchFamily="18" charset="0"/>
              </a:rPr>
              <a:t>stone – 15005,0 thousand tons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3501668" y="7641258"/>
            <a:ext cx="2820003" cy="410882"/>
          </a:xfrm>
          <a:prstGeom prst="rect">
            <a:avLst/>
          </a:prstGeom>
        </p:spPr>
        <p:txBody>
          <a:bodyPr wrap="none">
            <a:spAutoFit/>
          </a:bodyPr>
          <a:lstStyle/>
          <a:p>
            <a:pPr>
              <a:lnSpc>
                <a:spcPct val="115000"/>
              </a:lnSpc>
              <a:spcAft>
                <a:spcPts val="10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Clay </a:t>
            </a:r>
            <a:r>
              <a:rPr lang="en-US" dirty="0">
                <a:latin typeface="Times New Roman" panose="02020603050405020304" pitchFamily="18" charset="0"/>
                <a:ea typeface="Calibri" panose="020F0502020204030204" pitchFamily="34" charset="0"/>
                <a:cs typeface="Times New Roman" panose="02020603050405020304" pitchFamily="18" charset="0"/>
              </a:rPr>
              <a:t>– 9706,4 thousand tons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3447819" y="8133687"/>
            <a:ext cx="2832827" cy="410882"/>
          </a:xfrm>
          <a:prstGeom prst="rect">
            <a:avLst/>
          </a:prstGeom>
        </p:spPr>
        <p:txBody>
          <a:bodyPr wrap="non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O</a:t>
            </a:r>
            <a:r>
              <a:rPr lang="en-US" dirty="0" smtClean="0">
                <a:latin typeface="Times New Roman" panose="02020603050405020304" pitchFamily="18" charset="0"/>
                <a:ea typeface="Calibri" panose="020F0502020204030204" pitchFamily="34" charset="0"/>
                <a:cs typeface="Times New Roman" panose="02020603050405020304" pitchFamily="18" charset="0"/>
              </a:rPr>
              <a:t>cher </a:t>
            </a:r>
            <a:r>
              <a:rPr lang="en-US" dirty="0">
                <a:latin typeface="Times New Roman" panose="02020603050405020304" pitchFamily="18" charset="0"/>
                <a:ea typeface="Calibri" panose="020F0502020204030204" pitchFamily="34" charset="0"/>
                <a:cs typeface="Times New Roman" panose="02020603050405020304" pitchFamily="18" charset="0"/>
              </a:rPr>
              <a:t>– 261,7 thousand tons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296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6172200" cy="571472"/>
          </a:xfrm>
        </p:spPr>
        <p:txBody>
          <a:bodyPr>
            <a:normAutofit fontScale="90000"/>
          </a:bodyPr>
          <a:lstStyle/>
          <a:p>
            <a:r>
              <a:rPr lang="uk-UA" sz="4400" u="sng" dirty="0" smtClean="0">
                <a:ln w="6350">
                  <a:solidFill>
                    <a:schemeClr val="accent3">
                      <a:lumMod val="60000"/>
                      <a:lumOff val="40000"/>
                    </a:schemeClr>
                  </a:solidFill>
                </a:ln>
                <a:solidFill>
                  <a:schemeClr val="tx1">
                    <a:lumMod val="75000"/>
                  </a:schemeClr>
                </a:solidFill>
              </a:rPr>
              <a:t/>
            </a:r>
            <a:br>
              <a:rPr lang="uk-UA" sz="4400" u="sng" dirty="0" smtClean="0">
                <a:ln w="6350">
                  <a:solidFill>
                    <a:schemeClr val="accent3">
                      <a:lumMod val="60000"/>
                      <a:lumOff val="40000"/>
                    </a:schemeClr>
                  </a:solidFill>
                </a:ln>
                <a:solidFill>
                  <a:schemeClr val="tx1">
                    <a:lumMod val="75000"/>
                  </a:schemeClr>
                </a:solidFill>
              </a:rPr>
            </a:br>
            <a:r>
              <a:rPr lang="uk-UA" sz="4400" u="sng" dirty="0" smtClean="0">
                <a:ln w="6350">
                  <a:solidFill>
                    <a:schemeClr val="accent3">
                      <a:lumMod val="60000"/>
                      <a:lumOff val="40000"/>
                    </a:schemeClr>
                  </a:solidFill>
                </a:ln>
                <a:solidFill>
                  <a:schemeClr val="tx1">
                    <a:lumMod val="75000"/>
                  </a:schemeClr>
                </a:solidFill>
              </a:rPr>
              <a:t/>
            </a:r>
            <a:br>
              <a:rPr lang="uk-UA" sz="4400" u="sng" dirty="0" smtClean="0">
                <a:ln w="6350">
                  <a:solidFill>
                    <a:schemeClr val="accent3">
                      <a:lumMod val="60000"/>
                      <a:lumOff val="40000"/>
                    </a:schemeClr>
                  </a:solidFill>
                </a:ln>
                <a:solidFill>
                  <a:schemeClr val="tx1">
                    <a:lumMod val="75000"/>
                  </a:schemeClr>
                </a:solidFill>
              </a:rPr>
            </a:br>
            <a:r>
              <a:rPr lang="uk-UA" sz="3100" u="sng" dirty="0">
                <a:solidFill>
                  <a:schemeClr val="tx1"/>
                </a:solidFill>
                <a:latin typeface="+mn-lt"/>
                <a:ea typeface="+mn-ea"/>
                <a:cs typeface="+mn-cs"/>
              </a:rPr>
              <a:t>Людські ресурси</a:t>
            </a:r>
            <a:br>
              <a:rPr lang="uk-UA" sz="3100" u="sng" dirty="0">
                <a:solidFill>
                  <a:schemeClr val="tx1"/>
                </a:solidFill>
                <a:latin typeface="+mn-lt"/>
                <a:ea typeface="+mn-ea"/>
                <a:cs typeface="+mn-cs"/>
              </a:rPr>
            </a:br>
            <a:r>
              <a:rPr lang="uk-UA" sz="3100" u="sng" dirty="0">
                <a:solidFill>
                  <a:schemeClr val="tx1"/>
                </a:solidFill>
                <a:latin typeface="+mn-lt"/>
                <a:ea typeface="+mn-ea"/>
                <a:cs typeface="+mn-cs"/>
              </a:rPr>
              <a:t> </a:t>
            </a:r>
            <a:r>
              <a:rPr lang="en-US" sz="3100" u="sng" dirty="0">
                <a:solidFill>
                  <a:schemeClr val="tx1"/>
                </a:solidFill>
                <a:latin typeface="+mn-lt"/>
                <a:ea typeface="+mn-ea"/>
                <a:cs typeface="+mn-cs"/>
              </a:rPr>
              <a:t>Human</a:t>
            </a:r>
            <a:r>
              <a:rPr lang="uk-UA" sz="3100" u="sng" dirty="0">
                <a:solidFill>
                  <a:schemeClr val="tx1"/>
                </a:solidFill>
                <a:latin typeface="+mn-lt"/>
                <a:ea typeface="+mn-ea"/>
                <a:cs typeface="+mn-cs"/>
              </a:rPr>
              <a:t> </a:t>
            </a:r>
            <a:r>
              <a:rPr lang="en-US" sz="3100" u="sng" dirty="0" err="1">
                <a:solidFill>
                  <a:schemeClr val="tx1"/>
                </a:solidFill>
                <a:latin typeface="+mn-lt"/>
                <a:ea typeface="+mn-ea"/>
                <a:cs typeface="+mn-cs"/>
              </a:rPr>
              <a:t>recources</a:t>
            </a:r>
            <a:r>
              <a:rPr lang="uk-UA" sz="3100" u="sng" dirty="0">
                <a:solidFill>
                  <a:schemeClr val="tx1"/>
                </a:solidFill>
                <a:latin typeface="+mn-lt"/>
                <a:ea typeface="+mn-ea"/>
                <a:cs typeface="+mn-cs"/>
              </a:rPr>
              <a:t/>
            </a:r>
            <a:br>
              <a:rPr lang="uk-UA" sz="3100" u="sng" dirty="0">
                <a:solidFill>
                  <a:schemeClr val="tx1"/>
                </a:solidFill>
                <a:latin typeface="+mn-lt"/>
                <a:ea typeface="+mn-ea"/>
                <a:cs typeface="+mn-cs"/>
              </a:rPr>
            </a:br>
            <a:endParaRPr lang="uk-UA" sz="3100" u="sng" dirty="0">
              <a:solidFill>
                <a:schemeClr val="tx1"/>
              </a:solidFill>
              <a:latin typeface="+mn-lt"/>
              <a:ea typeface="+mn-ea"/>
              <a:cs typeface="+mn-cs"/>
            </a:endParaRPr>
          </a:p>
        </p:txBody>
      </p:sp>
      <p:sp>
        <p:nvSpPr>
          <p:cNvPr id="3" name="Содержимое 2"/>
          <p:cNvSpPr>
            <a:spLocks noGrp="1"/>
          </p:cNvSpPr>
          <p:nvPr>
            <p:ph sz="half" idx="1"/>
          </p:nvPr>
        </p:nvSpPr>
        <p:spPr>
          <a:xfrm>
            <a:off x="-387424" y="571473"/>
            <a:ext cx="3672408" cy="3143271"/>
          </a:xfrm>
        </p:spPr>
        <p:txBody>
          <a:bodyPr>
            <a:noAutofit/>
          </a:bodyPr>
          <a:lstStyle/>
          <a:p>
            <a:endParaRPr lang="en-US" sz="1200" dirty="0" smtClean="0"/>
          </a:p>
          <a:p>
            <a:endParaRPr lang="ru-RU" sz="1400" dirty="0" smtClean="0"/>
          </a:p>
          <a:p>
            <a:endParaRPr lang="ru-RU" sz="1400" dirty="0" smtClean="0"/>
          </a:p>
          <a:p>
            <a:endParaRPr lang="en-US" sz="1400" dirty="0" smtClean="0"/>
          </a:p>
          <a:p>
            <a:pPr marL="531813" indent="0">
              <a:buNone/>
            </a:pPr>
            <a:r>
              <a:rPr lang="ru-RU" sz="1600" dirty="0" err="1" smtClean="0"/>
              <a:t>Загальна</a:t>
            </a:r>
            <a:r>
              <a:rPr lang="ru-RU" sz="1600" dirty="0" smtClean="0"/>
              <a:t> </a:t>
            </a:r>
            <a:r>
              <a:rPr lang="ru-RU" sz="1600" dirty="0" err="1" smtClean="0"/>
              <a:t>чисельність</a:t>
            </a:r>
            <a:r>
              <a:rPr lang="en-US" sz="1600" dirty="0" smtClean="0"/>
              <a:t> </a:t>
            </a:r>
            <a:r>
              <a:rPr lang="ru-RU" sz="1600" dirty="0" err="1" smtClean="0"/>
              <a:t>наявного</a:t>
            </a:r>
            <a:r>
              <a:rPr lang="ru-RU" sz="1600" dirty="0" smtClean="0"/>
              <a:t> </a:t>
            </a:r>
            <a:r>
              <a:rPr lang="ru-RU" sz="1600" dirty="0" err="1" smtClean="0"/>
              <a:t>населення</a:t>
            </a:r>
            <a:r>
              <a:rPr lang="ru-RU" sz="1600" dirty="0" smtClean="0"/>
              <a:t> </a:t>
            </a:r>
            <a:r>
              <a:rPr lang="ru-RU" sz="1600" dirty="0" err="1" smtClean="0"/>
              <a:t>Луганської</a:t>
            </a:r>
            <a:r>
              <a:rPr lang="ru-RU" sz="1600" dirty="0" smtClean="0"/>
              <a:t> області за </a:t>
            </a:r>
            <a:r>
              <a:rPr lang="ru-RU" sz="1600" dirty="0" err="1" smtClean="0"/>
              <a:t>даними</a:t>
            </a:r>
            <a:r>
              <a:rPr lang="ru-RU" sz="1600" dirty="0" smtClean="0"/>
              <a:t> статистики на 01.</a:t>
            </a:r>
            <a:r>
              <a:rPr lang="en-US" sz="1600" dirty="0" smtClean="0"/>
              <a:t>01</a:t>
            </a:r>
            <a:r>
              <a:rPr lang="ru-RU" sz="1600" dirty="0" smtClean="0"/>
              <a:t>.</a:t>
            </a:r>
            <a:r>
              <a:rPr lang="en-US" sz="1600" dirty="0" smtClean="0"/>
              <a:t>2016</a:t>
            </a:r>
            <a:r>
              <a:rPr lang="ru-RU" sz="1600" dirty="0" smtClean="0"/>
              <a:t> </a:t>
            </a:r>
            <a:r>
              <a:rPr lang="ru-RU" sz="1600" dirty="0" err="1" smtClean="0"/>
              <a:t>склала</a:t>
            </a:r>
            <a:r>
              <a:rPr lang="ru-RU" sz="1600" dirty="0" smtClean="0"/>
              <a:t> </a:t>
            </a:r>
            <a:r>
              <a:rPr lang="uk-UA" sz="1600" dirty="0" smtClean="0"/>
              <a:t>2205,4 тис. осіб, в т.ч.:</a:t>
            </a:r>
          </a:p>
          <a:p>
            <a:pPr marL="531813" indent="9525">
              <a:buClr>
                <a:srgbClr val="FFFF00"/>
              </a:buClr>
              <a:buNone/>
            </a:pPr>
            <a:r>
              <a:rPr lang="uk-UA" sz="1600" dirty="0" smtClean="0"/>
              <a:t>- чисельність населення на підконтрольній українській владі території області –  </a:t>
            </a:r>
            <a:br>
              <a:rPr lang="uk-UA" sz="1600" dirty="0" smtClean="0"/>
            </a:br>
            <a:r>
              <a:rPr lang="uk-UA" sz="1600" dirty="0" smtClean="0"/>
              <a:t>711,7 тис. осіб та </a:t>
            </a:r>
            <a:r>
              <a:rPr lang="uk-UA" sz="1600" dirty="0"/>
              <a:t>ще 252,7 тис. тимчасово переміщених осіб, з них  40,1 тис. постійно проживають на підконтрольній території  </a:t>
            </a:r>
          </a:p>
          <a:p>
            <a:pPr marL="531813" indent="9525">
              <a:buClr>
                <a:srgbClr val="FFFF00"/>
              </a:buClr>
              <a:buNone/>
            </a:pPr>
            <a:r>
              <a:rPr lang="uk-UA" sz="1600" dirty="0" smtClean="0"/>
              <a:t> - </a:t>
            </a:r>
            <a:r>
              <a:rPr lang="uk-UA" sz="1600" dirty="0"/>
              <a:t>Працююче</a:t>
            </a:r>
            <a:r>
              <a:rPr lang="ru-RU" sz="1600" dirty="0"/>
              <a:t> </a:t>
            </a:r>
            <a:r>
              <a:rPr lang="uk-UA" sz="1600" dirty="0"/>
              <a:t>населення</a:t>
            </a:r>
            <a:r>
              <a:rPr lang="ru-RU" sz="1600" dirty="0"/>
              <a:t> – </a:t>
            </a:r>
            <a:r>
              <a:rPr lang="ru-RU" sz="1600" dirty="0" smtClean="0"/>
              <a:t> </a:t>
            </a:r>
            <a:br>
              <a:rPr lang="ru-RU" sz="1600" dirty="0" smtClean="0"/>
            </a:br>
            <a:r>
              <a:rPr lang="uk-UA" sz="1600" dirty="0" smtClean="0"/>
              <a:t>310 </a:t>
            </a:r>
            <a:r>
              <a:rPr lang="uk-UA" sz="1600" dirty="0"/>
              <a:t>тис. осіб</a:t>
            </a:r>
            <a:endParaRPr lang="ru-RU" sz="1600" dirty="0"/>
          </a:p>
          <a:p>
            <a:pPr marL="531813" indent="9525">
              <a:buClr>
                <a:srgbClr val="FFFF00"/>
              </a:buClr>
              <a:buNone/>
            </a:pPr>
            <a:r>
              <a:rPr lang="uk-UA" sz="1600" dirty="0"/>
              <a:t>-Можливість</a:t>
            </a:r>
            <a:r>
              <a:rPr lang="ru-RU" sz="1600" dirty="0"/>
              <a:t> </a:t>
            </a:r>
            <a:r>
              <a:rPr lang="uk-UA" sz="1600" dirty="0"/>
              <a:t>залучити до роботи  - 56,5 тис. осіб</a:t>
            </a:r>
          </a:p>
          <a:p>
            <a:r>
              <a:rPr lang="uk-UA" sz="1600" b="1" dirty="0" smtClean="0"/>
              <a:t> </a:t>
            </a:r>
          </a:p>
          <a:p>
            <a:r>
              <a:rPr lang="ru-RU" sz="1600" dirty="0" err="1" smtClean="0"/>
              <a:t>Середньом</a:t>
            </a:r>
            <a:r>
              <a:rPr lang="uk-UA" sz="1600" dirty="0" err="1" smtClean="0"/>
              <a:t>ісячне</a:t>
            </a:r>
            <a:r>
              <a:rPr lang="uk-UA" sz="1600" dirty="0" smtClean="0"/>
              <a:t> навантаження на одне вільне робоче місце за 2015 рік - </a:t>
            </a:r>
          </a:p>
          <a:p>
            <a:r>
              <a:rPr lang="uk-UA" sz="1600" dirty="0" smtClean="0"/>
              <a:t>40 осіб/1 робоче місце</a:t>
            </a:r>
            <a:endParaRPr lang="uk-UA" sz="1600" b="1" dirty="0" smtClean="0"/>
          </a:p>
          <a:p>
            <a:endParaRPr lang="uk-UA" sz="1600" b="1" dirty="0" smtClean="0"/>
          </a:p>
          <a:p>
            <a:r>
              <a:rPr lang="uk-UA" sz="1600" dirty="0" smtClean="0"/>
              <a:t>Середньомісячна заробітна плата штатних працівників за 2015 рік  </a:t>
            </a:r>
            <a:r>
              <a:rPr lang="uk-UA" sz="1600" dirty="0"/>
              <a:t>– </a:t>
            </a:r>
            <a:r>
              <a:rPr lang="uk-UA" sz="1600" dirty="0" smtClean="0"/>
              <a:t>3427</a:t>
            </a:r>
            <a:r>
              <a:rPr lang="ru-RU" sz="1600" dirty="0" smtClean="0"/>
              <a:t> </a:t>
            </a:r>
            <a:r>
              <a:rPr lang="uk-UA" sz="1600" dirty="0" smtClean="0"/>
              <a:t>грн. </a:t>
            </a:r>
          </a:p>
          <a:p>
            <a:endParaRPr lang="uk-UA" sz="1600" dirty="0" smtClean="0"/>
          </a:p>
          <a:p>
            <a:pPr>
              <a:buNone/>
            </a:pPr>
            <a:endParaRPr lang="uk-UA" sz="1600" b="1" dirty="0" smtClean="0"/>
          </a:p>
        </p:txBody>
      </p:sp>
      <p:sp>
        <p:nvSpPr>
          <p:cNvPr id="6" name="Содержимое 2"/>
          <p:cNvSpPr txBox="1">
            <a:spLocks/>
          </p:cNvSpPr>
          <p:nvPr/>
        </p:nvSpPr>
        <p:spPr>
          <a:xfrm>
            <a:off x="2786058" y="571472"/>
            <a:ext cx="3800502" cy="2214577"/>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uk-UA"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Содержимое 2"/>
          <p:cNvSpPr txBox="1">
            <a:spLocks/>
          </p:cNvSpPr>
          <p:nvPr/>
        </p:nvSpPr>
        <p:spPr>
          <a:xfrm>
            <a:off x="3140968" y="714348"/>
            <a:ext cx="3717032" cy="4071966"/>
          </a:xfrm>
          <a:prstGeom prst="rect">
            <a:avLst/>
          </a:prstGeom>
        </p:spPr>
        <p:txBody>
          <a:bodyPr vert="horz">
            <a:normAutofit fontScale="25000" lnSpcReduction="20000"/>
          </a:bodyPr>
          <a:lstStyle/>
          <a:p>
            <a:pPr marL="137160" lvl="0">
              <a:spcBef>
                <a:spcPct val="20000"/>
              </a:spcBef>
              <a:buClr>
                <a:schemeClr val="tx1">
                  <a:shade val="95000"/>
                </a:schemeClr>
              </a:buClr>
              <a:buSzPct val="65000"/>
            </a:pPr>
            <a:endParaRPr lang="en-US" sz="56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a:spcBef>
                <a:spcPct val="20000"/>
              </a:spcBef>
              <a:spcAft>
                <a:spcPts val="300"/>
              </a:spcAft>
              <a:buClr>
                <a:schemeClr val="tx1">
                  <a:shade val="95000"/>
                </a:schemeClr>
              </a:buClr>
              <a:buSzPct val="65000"/>
            </a:pPr>
            <a:r>
              <a:rPr lang="en-US" sz="6400" dirty="0" smtClean="0">
                <a:latin typeface="Times New Roman" pitchFamily="18" charset="0"/>
                <a:cs typeface="Times New Roman" pitchFamily="18" charset="0"/>
              </a:rPr>
              <a:t>General population of Luhansk region according to statistics as of 01.01.2016 amounted to 2205 400 persons, including: </a:t>
            </a:r>
            <a:endParaRPr lang="uk-UA" sz="64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uk-UA" sz="6400" dirty="0" smtClean="0">
              <a:solidFill>
                <a:srgbClr val="FF0000"/>
              </a:solidFill>
              <a:latin typeface="Times New Roman" pitchFamily="18" charset="0"/>
              <a:cs typeface="Times New Roman" pitchFamily="18" charset="0"/>
            </a:endParaRPr>
          </a:p>
          <a:p>
            <a:pPr marL="137160">
              <a:spcBef>
                <a:spcPct val="20000"/>
              </a:spcBef>
              <a:buClr>
                <a:schemeClr val="tx1">
                  <a:shade val="95000"/>
                </a:schemeClr>
              </a:buClr>
              <a:buSzPct val="65000"/>
            </a:pPr>
            <a:r>
              <a:rPr lang="en-US" sz="6400" dirty="0" smtClean="0">
                <a:latin typeface="Times New Roman" pitchFamily="18" charset="0"/>
                <a:cs typeface="Times New Roman" pitchFamily="18" charset="0"/>
              </a:rPr>
              <a:t>- t</a:t>
            </a:r>
            <a:r>
              <a:rPr lang="uk-UA" sz="6400" dirty="0" err="1" smtClean="0">
                <a:latin typeface="Times New Roman" pitchFamily="18" charset="0"/>
                <a:cs typeface="Times New Roman" pitchFamily="18" charset="0"/>
              </a:rPr>
              <a:t>he</a:t>
            </a:r>
            <a:r>
              <a:rPr lang="uk-UA" sz="6400" dirty="0" smtClean="0">
                <a:latin typeface="Times New Roman" pitchFamily="18" charset="0"/>
                <a:cs typeface="Times New Roman" pitchFamily="18" charset="0"/>
              </a:rPr>
              <a:t> </a:t>
            </a:r>
            <a:r>
              <a:rPr lang="uk-UA" sz="6400" dirty="0" err="1" smtClean="0">
                <a:latin typeface="Times New Roman" pitchFamily="18" charset="0"/>
                <a:cs typeface="Times New Roman" pitchFamily="18" charset="0"/>
              </a:rPr>
              <a:t>population</a:t>
            </a:r>
            <a:r>
              <a:rPr lang="uk-UA" sz="6400" dirty="0" smtClean="0">
                <a:latin typeface="Times New Roman" pitchFamily="18" charset="0"/>
                <a:cs typeface="Times New Roman" pitchFamily="18" charset="0"/>
              </a:rPr>
              <a:t> </a:t>
            </a:r>
            <a:r>
              <a:rPr lang="uk-UA" sz="6400" dirty="0" err="1" smtClean="0">
                <a:latin typeface="Times New Roman" pitchFamily="18" charset="0"/>
                <a:cs typeface="Times New Roman" pitchFamily="18" charset="0"/>
              </a:rPr>
              <a:t>of</a:t>
            </a:r>
            <a:r>
              <a:rPr lang="uk-UA" sz="6400" dirty="0" smtClean="0">
                <a:latin typeface="Times New Roman" pitchFamily="18" charset="0"/>
                <a:cs typeface="Times New Roman" pitchFamily="18" charset="0"/>
              </a:rPr>
              <a:t> </a:t>
            </a:r>
            <a:r>
              <a:rPr lang="uk-UA" sz="6400" dirty="0" err="1" smtClean="0">
                <a:latin typeface="Times New Roman" pitchFamily="18" charset="0"/>
                <a:cs typeface="Times New Roman" pitchFamily="18" charset="0"/>
              </a:rPr>
              <a:t>the</a:t>
            </a:r>
            <a:r>
              <a:rPr lang="uk-UA"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government-</a:t>
            </a:r>
            <a:r>
              <a:rPr lang="uk-UA" sz="6400" dirty="0" err="1" smtClean="0">
                <a:latin typeface="Times New Roman" pitchFamily="18" charset="0"/>
                <a:cs typeface="Times New Roman" pitchFamily="18" charset="0"/>
              </a:rPr>
              <a:t>controlled</a:t>
            </a:r>
            <a:r>
              <a:rPr lang="uk-UA" sz="6400" dirty="0" smtClean="0">
                <a:latin typeface="Times New Roman" pitchFamily="18" charset="0"/>
                <a:cs typeface="Times New Roman" pitchFamily="18" charset="0"/>
              </a:rPr>
              <a:t> </a:t>
            </a:r>
            <a:r>
              <a:rPr lang="uk-UA" sz="6400" dirty="0" err="1" smtClean="0">
                <a:latin typeface="Times New Roman" pitchFamily="18" charset="0"/>
                <a:cs typeface="Times New Roman" pitchFamily="18" charset="0"/>
              </a:rPr>
              <a:t>area</a:t>
            </a:r>
            <a:r>
              <a:rPr lang="uk-UA"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comprises </a:t>
            </a:r>
            <a:r>
              <a:rPr lang="uk-UA" sz="6400" dirty="0" smtClean="0">
                <a:latin typeface="Times New Roman" pitchFamily="18" charset="0"/>
                <a:cs typeface="Times New Roman" pitchFamily="18" charset="0"/>
              </a:rPr>
              <a:t>717</a:t>
            </a:r>
            <a:r>
              <a:rPr lang="en-US" sz="6400" dirty="0" smtClean="0">
                <a:latin typeface="Times New Roman" pitchFamily="18" charset="0"/>
                <a:cs typeface="Times New Roman" pitchFamily="18" charset="0"/>
              </a:rPr>
              <a:t> </a:t>
            </a:r>
            <a:r>
              <a:rPr lang="uk-UA" sz="6400" dirty="0" smtClean="0">
                <a:latin typeface="Times New Roman" pitchFamily="18" charset="0"/>
                <a:cs typeface="Times New Roman" pitchFamily="18" charset="0"/>
              </a:rPr>
              <a:t>7</a:t>
            </a:r>
            <a:r>
              <a:rPr lang="en-US" sz="6400" dirty="0" smtClean="0">
                <a:latin typeface="Times New Roman" pitchFamily="18" charset="0"/>
                <a:cs typeface="Times New Roman" pitchFamily="18" charset="0"/>
              </a:rPr>
              <a:t>00</a:t>
            </a:r>
            <a:r>
              <a:rPr lang="uk-UA"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persons</a:t>
            </a:r>
            <a:r>
              <a:rPr lang="en-US" sz="6400" dirty="0">
                <a:latin typeface="Times New Roman" pitchFamily="18" charset="0"/>
                <a:cs typeface="Times New Roman" pitchFamily="18" charset="0"/>
              </a:rPr>
              <a:t> </a:t>
            </a:r>
            <a:r>
              <a:rPr lang="en-US" sz="6400" dirty="0" smtClean="0">
                <a:latin typeface="Times New Roman" pitchFamily="18" charset="0"/>
                <a:cs typeface="Times New Roman" pitchFamily="18" charset="0"/>
              </a:rPr>
              <a:t>and also 252 700 IDPs, 40 100 of which inhabited the controlled area</a:t>
            </a:r>
          </a:p>
          <a:p>
            <a:pPr marL="137160">
              <a:spcBef>
                <a:spcPct val="20000"/>
              </a:spcBef>
              <a:buClr>
                <a:schemeClr val="tx1">
                  <a:shade val="95000"/>
                </a:schemeClr>
              </a:buClr>
              <a:buSzPct val="65000"/>
            </a:pPr>
            <a:endParaRPr lang="en-US" sz="64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en-US" sz="6400" dirty="0">
              <a:latin typeface="Times New Roman" pitchFamily="18" charset="0"/>
              <a:cs typeface="Times New Roman" pitchFamily="18" charset="0"/>
            </a:endParaRPr>
          </a:p>
          <a:p>
            <a:pPr marL="137160">
              <a:spcBef>
                <a:spcPct val="20000"/>
              </a:spcBef>
              <a:buClr>
                <a:schemeClr val="tx1">
                  <a:shade val="95000"/>
                </a:schemeClr>
              </a:buClr>
              <a:buSzPct val="65000"/>
            </a:pPr>
            <a:endParaRPr lang="en-US" sz="6400" dirty="0" smtClean="0">
              <a:latin typeface="Times New Roman" pitchFamily="18" charset="0"/>
              <a:cs typeface="Times New Roman" pitchFamily="18" charset="0"/>
            </a:endParaRPr>
          </a:p>
          <a:p>
            <a:pPr marL="137160">
              <a:spcBef>
                <a:spcPct val="20000"/>
              </a:spcBef>
              <a:buClr>
                <a:schemeClr val="tx1">
                  <a:shade val="95000"/>
                </a:schemeClr>
              </a:buClr>
              <a:buSzPct val="65000"/>
            </a:pPr>
            <a:endParaRPr lang="en-US" sz="6400" dirty="0">
              <a:latin typeface="Times New Roman" pitchFamily="18" charset="0"/>
              <a:cs typeface="Times New Roman" pitchFamily="18" charset="0"/>
            </a:endParaRPr>
          </a:p>
          <a:p>
            <a:pPr marL="137160">
              <a:spcBef>
                <a:spcPct val="20000"/>
              </a:spcBef>
              <a:buClr>
                <a:schemeClr val="tx1">
                  <a:shade val="95000"/>
                </a:schemeClr>
              </a:buClr>
              <a:buSzPct val="65000"/>
            </a:pPr>
            <a:endParaRPr lang="uk-UA" sz="64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r>
              <a:rPr lang="en-US" sz="6400" dirty="0" smtClean="0">
                <a:latin typeface="Times New Roman" pitchFamily="18" charset="0"/>
                <a:cs typeface="Times New Roman" pitchFamily="18" charset="0"/>
              </a:rPr>
              <a:t>- Working population – 310 000 persons</a:t>
            </a:r>
          </a:p>
          <a:p>
            <a:pPr marL="137160" lvl="0">
              <a:spcBef>
                <a:spcPct val="20000"/>
              </a:spcBef>
              <a:buClr>
                <a:schemeClr val="tx1">
                  <a:shade val="95000"/>
                </a:schemeClr>
              </a:buClr>
              <a:buSzPct val="65000"/>
            </a:pPr>
            <a:r>
              <a:rPr lang="en-US" sz="6400" dirty="0" smtClean="0">
                <a:latin typeface="Times New Roman" pitchFamily="18" charset="0"/>
                <a:cs typeface="Times New Roman" pitchFamily="18" charset="0"/>
              </a:rPr>
              <a:t> - Ability to involve in the performance of work – 56500 persons</a:t>
            </a:r>
          </a:p>
          <a:p>
            <a:pPr marL="137160" lvl="0">
              <a:spcBef>
                <a:spcPct val="20000"/>
              </a:spcBef>
              <a:buClr>
                <a:schemeClr val="tx1">
                  <a:shade val="95000"/>
                </a:schemeClr>
              </a:buClr>
              <a:buSzPct val="65000"/>
            </a:pPr>
            <a:endParaRPr lang="en-US"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b="1" dirty="0" smtClean="0">
              <a:solidFill>
                <a:srgbClr val="FF0000"/>
              </a:solidFill>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b="1" dirty="0" smtClean="0">
              <a:solidFill>
                <a:srgbClr val="FF0000"/>
              </a:solidFill>
              <a:latin typeface="Times New Roman" pitchFamily="18" charset="0"/>
              <a:cs typeface="Times New Roman" pitchFamily="18" charset="0"/>
            </a:endParaRPr>
          </a:p>
          <a:p>
            <a:pPr marL="137160" lvl="0">
              <a:spcBef>
                <a:spcPct val="20000"/>
              </a:spcBef>
              <a:buClr>
                <a:schemeClr val="tx1">
                  <a:shade val="95000"/>
                </a:schemeClr>
              </a:buClr>
              <a:buSzPct val="65000"/>
            </a:pPr>
            <a:r>
              <a:rPr lang="en-US" sz="6400" dirty="0" smtClean="0">
                <a:latin typeface="Times New Roman" pitchFamily="18" charset="0"/>
                <a:cs typeface="Times New Roman" pitchFamily="18" charset="0"/>
              </a:rPr>
              <a:t>Average monthly impact on the one working place as of 2015 comprises 40 persons for 1 working place </a:t>
            </a:r>
            <a:endParaRPr lang="uk-UA" sz="64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b="1" dirty="0" smtClean="0">
              <a:solidFill>
                <a:srgbClr val="FF0000"/>
              </a:solidFill>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b="1" dirty="0" smtClean="0">
              <a:solidFill>
                <a:srgbClr val="FF0000"/>
              </a:solidFill>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b="1" dirty="0" smtClean="0">
              <a:solidFill>
                <a:srgbClr val="FF0000"/>
              </a:solidFill>
              <a:latin typeface="Times New Roman" pitchFamily="18" charset="0"/>
              <a:cs typeface="Times New Roman" pitchFamily="18" charset="0"/>
            </a:endParaRPr>
          </a:p>
          <a:p>
            <a:pPr marL="137160" lvl="0">
              <a:spcBef>
                <a:spcPct val="20000"/>
              </a:spcBef>
              <a:buClr>
                <a:schemeClr val="tx1">
                  <a:shade val="95000"/>
                </a:schemeClr>
              </a:buClr>
              <a:buSzPct val="65000"/>
            </a:pPr>
            <a:r>
              <a:rPr lang="en-US" sz="6400" dirty="0" smtClean="0">
                <a:latin typeface="Times New Roman" pitchFamily="18" charset="0"/>
                <a:cs typeface="Times New Roman" pitchFamily="18" charset="0"/>
              </a:rPr>
              <a:t>Average monthly salary of regular employees as for 2015 is </a:t>
            </a:r>
          </a:p>
          <a:p>
            <a:pPr marL="137160" lvl="0">
              <a:spcBef>
                <a:spcPct val="20000"/>
              </a:spcBef>
              <a:buClr>
                <a:schemeClr val="tx1">
                  <a:shade val="95000"/>
                </a:schemeClr>
              </a:buClr>
              <a:buSzPct val="65000"/>
            </a:pPr>
            <a:r>
              <a:rPr lang="en-US" sz="6400" dirty="0" smtClean="0">
                <a:latin typeface="Times New Roman" pitchFamily="18" charset="0"/>
                <a:cs typeface="Times New Roman" pitchFamily="18" charset="0"/>
              </a:rPr>
              <a:t>3427 UAH</a:t>
            </a:r>
          </a:p>
          <a:p>
            <a:pPr marL="548640" lvl="0" indent="-411480">
              <a:spcBef>
                <a:spcPct val="20000"/>
              </a:spcBef>
              <a:buClr>
                <a:schemeClr val="tx1">
                  <a:shade val="95000"/>
                </a:schemeClr>
              </a:buClr>
              <a:buSzPct val="65000"/>
              <a:buFont typeface="Wingdings 2"/>
              <a:buChar char=""/>
            </a:pPr>
            <a:endParaRPr lang="uk-UA" sz="5600" dirty="0" smtClean="0">
              <a:latin typeface="Times New Roman" pitchFamily="18" charset="0"/>
              <a:cs typeface="Times New Roman" pitchFamily="18" charset="0"/>
            </a:endParaRPr>
          </a:p>
          <a:p>
            <a:pPr marL="548640" lvl="0" indent="-411480">
              <a:spcBef>
                <a:spcPct val="20000"/>
              </a:spcBef>
              <a:buClr>
                <a:schemeClr val="tx1">
                  <a:shade val="95000"/>
                </a:schemeClr>
              </a:buClr>
              <a:buSzPct val="65000"/>
              <a:buFont typeface="Wingdings 2"/>
              <a:buChar char=""/>
            </a:pPr>
            <a:endParaRPr lang="en-US"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ru-RU"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en-US"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endParaRPr lang="uk-UA" sz="5600" dirty="0" smtClean="0">
              <a:latin typeface="Times New Roman" pitchFamily="18" charset="0"/>
              <a:cs typeface="Times New Roman" pitchFamily="18" charset="0"/>
            </a:endParaRPr>
          </a:p>
          <a:p>
            <a:pPr marL="548640" lvl="0" indent="-411480">
              <a:spcBef>
                <a:spcPct val="20000"/>
              </a:spcBef>
              <a:buClr>
                <a:schemeClr val="tx1">
                  <a:shade val="95000"/>
                </a:schemeClr>
              </a:buClr>
              <a:buSzPct val="65000"/>
              <a:buFont typeface="Wingdings 2"/>
              <a:buChar char=""/>
            </a:pPr>
            <a:endParaRPr lang="en-US"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r>
              <a:rPr lang="en-US" sz="5600" dirty="0" smtClean="0">
                <a:latin typeface="Times New Roman" pitchFamily="18" charset="0"/>
                <a:cs typeface="Times New Roman" pitchFamily="18" charset="0"/>
              </a:rPr>
              <a:t> </a:t>
            </a:r>
            <a:endParaRPr lang="uk-UA" sz="5600" dirty="0" smtClean="0">
              <a:latin typeface="Times New Roman" pitchFamily="18" charset="0"/>
              <a:cs typeface="Times New Roman" pitchFamily="18" charset="0"/>
            </a:endParaRPr>
          </a:p>
          <a:p>
            <a:pPr marL="137160" lvl="0">
              <a:spcBef>
                <a:spcPct val="20000"/>
              </a:spcBef>
              <a:buClr>
                <a:schemeClr val="tx1">
                  <a:shade val="95000"/>
                </a:schemeClr>
              </a:buClr>
              <a:buSzPct val="65000"/>
            </a:pPr>
            <a:r>
              <a:rPr lang="en-US" sz="5600" dirty="0" smtClean="0">
                <a:latin typeface="Times New Roman" pitchFamily="18" charset="0"/>
                <a:cs typeface="Times New Roman" pitchFamily="18" charset="0"/>
              </a:rPr>
              <a:t> </a:t>
            </a:r>
            <a:endParaRPr kumimoji="0" lang="uk-UA" sz="5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69E29E33-B620-47F9-BB04-8846C2A5AFCC}" type="slidenum">
              <a:rPr kumimoji="0" lang="en-US" smtClean="0"/>
              <a:pPr/>
              <a:t>6</a:t>
            </a:fld>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357214" y="785786"/>
            <a:ext cx="3930230" cy="8072494"/>
          </a:xfrm>
        </p:spPr>
        <p:txBody>
          <a:bodyPr>
            <a:noAutofit/>
          </a:bodyPr>
          <a:lstStyle/>
          <a:p>
            <a:r>
              <a:rPr lang="uk-UA" sz="1600" dirty="0" smtClean="0"/>
              <a:t> </a:t>
            </a:r>
            <a:r>
              <a:rPr lang="uk-UA" sz="1600" b="1" u="sng" dirty="0" smtClean="0"/>
              <a:t> </a:t>
            </a:r>
          </a:p>
          <a:p>
            <a:r>
              <a:rPr lang="uk-UA" sz="1600" b="1" u="sng" dirty="0" smtClean="0"/>
              <a:t>Освіта</a:t>
            </a:r>
          </a:p>
          <a:p>
            <a:r>
              <a:rPr lang="uk-UA" sz="1800" dirty="0" smtClean="0"/>
              <a:t>На території області діють </a:t>
            </a:r>
            <a:br>
              <a:rPr lang="uk-UA" sz="1800" dirty="0" smtClean="0"/>
            </a:br>
            <a:r>
              <a:rPr lang="uk-UA" sz="1800" dirty="0" smtClean="0"/>
              <a:t>12 вищих навчальних закладів </a:t>
            </a:r>
            <a:br>
              <a:rPr lang="uk-UA" sz="1800" dirty="0" smtClean="0"/>
            </a:br>
            <a:r>
              <a:rPr lang="uk-UA" sz="1800" dirty="0" smtClean="0"/>
              <a:t> І-</a:t>
            </a:r>
            <a:r>
              <a:rPr lang="en-US" sz="1800" dirty="0" smtClean="0">
                <a:latin typeface="Times New Roman" pitchFamily="18" charset="0"/>
                <a:cs typeface="Times New Roman" pitchFamily="18" charset="0"/>
              </a:rPr>
              <a:t>IV</a:t>
            </a:r>
            <a:r>
              <a:rPr lang="uk-UA" sz="1800" dirty="0" smtClean="0"/>
              <a:t> рівнів акредитації які займаються підготовкою висококваліфікованих фахівців, з них: </a:t>
            </a:r>
            <a:br>
              <a:rPr lang="uk-UA" sz="1800" dirty="0" smtClean="0"/>
            </a:br>
            <a:r>
              <a:rPr lang="uk-UA" sz="1800" dirty="0" smtClean="0"/>
              <a:t>4 університети, 4 технікуми та</a:t>
            </a:r>
            <a:br>
              <a:rPr lang="uk-UA" sz="1800" dirty="0" smtClean="0"/>
            </a:br>
            <a:r>
              <a:rPr lang="uk-UA" sz="1800" dirty="0" smtClean="0"/>
              <a:t>4 училища.</a:t>
            </a:r>
          </a:p>
          <a:p>
            <a:endParaRPr lang="uk-UA" sz="1800" dirty="0" smtClean="0"/>
          </a:p>
          <a:p>
            <a:r>
              <a:rPr lang="uk-UA" sz="1800" dirty="0" smtClean="0"/>
              <a:t>У вищих навчальних закладах усіх рівнів акредитації навчаються 19,8 тис. осіб, в т.ч. у 2015 році прийнято на початковий цикл навчання -  </a:t>
            </a:r>
            <a:br>
              <a:rPr lang="uk-UA" sz="1800" dirty="0" smtClean="0"/>
            </a:br>
            <a:r>
              <a:rPr lang="uk-UA" sz="1800" dirty="0" smtClean="0"/>
              <a:t>3,6 тис. осіб, на завершальний цикл навчання -   3,1 тис. осіб.</a:t>
            </a:r>
          </a:p>
          <a:p>
            <a:endParaRPr lang="uk-UA" sz="1800" dirty="0" smtClean="0"/>
          </a:p>
          <a:p>
            <a:r>
              <a:rPr lang="uk-UA" sz="1800" dirty="0" smtClean="0"/>
              <a:t>У звітному році випущено </a:t>
            </a:r>
            <a:br>
              <a:rPr lang="uk-UA" sz="1800" dirty="0" smtClean="0"/>
            </a:br>
            <a:r>
              <a:rPr lang="uk-UA" sz="1800" dirty="0" smtClean="0"/>
              <a:t>6,5 тис. кваліфікованих фахівців, з них 751 ( або 11,5 %)  отримали направлення на роботу. </a:t>
            </a:r>
            <a:endParaRPr lang="en-US" sz="1800" dirty="0" smtClean="0"/>
          </a:p>
          <a:p>
            <a:r>
              <a:rPr lang="uk-UA" sz="1800" dirty="0" smtClean="0"/>
              <a:t> </a:t>
            </a:r>
          </a:p>
        </p:txBody>
      </p:sp>
      <p:sp>
        <p:nvSpPr>
          <p:cNvPr id="6" name="Содержимое 5"/>
          <p:cNvSpPr>
            <a:spLocks noGrp="1"/>
          </p:cNvSpPr>
          <p:nvPr>
            <p:ph sz="quarter" idx="4"/>
          </p:nvPr>
        </p:nvSpPr>
        <p:spPr>
          <a:xfrm>
            <a:off x="3356991" y="857224"/>
            <a:ext cx="3158111" cy="8001056"/>
          </a:xfrm>
        </p:spPr>
        <p:txBody>
          <a:bodyPr>
            <a:normAutofit/>
          </a:bodyPr>
          <a:lstStyle/>
          <a:p>
            <a:pPr>
              <a:buNone/>
            </a:pPr>
            <a:endParaRPr lang="uk-UA" sz="1800" b="1" u="sng" dirty="0" smtClean="0"/>
          </a:p>
          <a:p>
            <a:pPr>
              <a:buNone/>
            </a:pPr>
            <a:r>
              <a:rPr lang="en-US" sz="1800" b="1" u="sng" dirty="0" smtClean="0"/>
              <a:t>Education</a:t>
            </a:r>
          </a:p>
          <a:p>
            <a:pPr marL="137160" indent="0">
              <a:buNone/>
            </a:pPr>
            <a:r>
              <a:rPr lang="en-US" sz="1800" dirty="0" smtClean="0">
                <a:latin typeface="Times New Roman" panose="02020603050405020304" pitchFamily="18" charset="0"/>
                <a:cs typeface="Times New Roman" panose="02020603050405020304" pitchFamily="18" charset="0"/>
              </a:rPr>
              <a:t>12 higher education establishments of I-IV accreditation level, that study highly qualified specialists operating now on the territory of the region. Among them there are 4 universities, 4 technical schools and 4 specialized schools.  </a:t>
            </a:r>
            <a:endParaRPr lang="uk-UA" sz="1800" dirty="0" smtClean="0">
              <a:latin typeface="Times New Roman" panose="02020603050405020304" pitchFamily="18" charset="0"/>
              <a:cs typeface="Times New Roman" panose="02020603050405020304" pitchFamily="18" charset="0"/>
            </a:endParaRPr>
          </a:p>
          <a:p>
            <a:pPr marL="137160" indent="0">
              <a:buNone/>
            </a:pPr>
            <a:endParaRPr lang="en-US" sz="1800" dirty="0" smtClean="0"/>
          </a:p>
          <a:p>
            <a:pPr marL="137160" indent="0">
              <a:buNone/>
            </a:pPr>
            <a:r>
              <a:rPr lang="en-US" sz="1800" dirty="0" smtClean="0"/>
              <a:t>19 800 persons study at all higher institutions of all accreditation levels. 3 600 of them entered at the primary stage, and 3 100 entered</a:t>
            </a:r>
            <a:r>
              <a:rPr lang="ru-RU" sz="1800" dirty="0" smtClean="0"/>
              <a:t> </a:t>
            </a:r>
            <a:r>
              <a:rPr lang="en-US" sz="1800" dirty="0" smtClean="0"/>
              <a:t>finishing stage.   </a:t>
            </a:r>
            <a:endParaRPr lang="uk-UA" sz="1800" dirty="0" smtClean="0"/>
          </a:p>
          <a:p>
            <a:pPr marL="137160" indent="0">
              <a:buNone/>
            </a:pPr>
            <a:endParaRPr lang="uk-UA" sz="1800" dirty="0" smtClean="0"/>
          </a:p>
          <a:p>
            <a:pPr marL="137160" indent="0">
              <a:buNone/>
            </a:pPr>
            <a:r>
              <a:rPr lang="en-US" sz="1800" smtClean="0"/>
              <a:t>6 </a:t>
            </a:r>
            <a:r>
              <a:rPr lang="en-US" sz="1800" dirty="0" smtClean="0"/>
              <a:t>500 qualified specialists</a:t>
            </a:r>
            <a:r>
              <a:rPr lang="uk-UA" sz="1800" dirty="0" smtClean="0"/>
              <a:t> </a:t>
            </a:r>
            <a:r>
              <a:rPr lang="en-US" sz="1800" dirty="0" smtClean="0"/>
              <a:t>finished their study in  the report year, 751 (or 11,5%) of them received job placement. </a:t>
            </a:r>
            <a:endParaRPr lang="uk-UA" sz="2100" dirty="0" smtClean="0"/>
          </a:p>
          <a:p>
            <a:endParaRPr lang="en-US" sz="2100" dirty="0"/>
          </a:p>
        </p:txBody>
      </p:sp>
      <p:sp>
        <p:nvSpPr>
          <p:cNvPr id="9" name="Прямоугольник 8"/>
          <p:cNvSpPr/>
          <p:nvPr/>
        </p:nvSpPr>
        <p:spPr>
          <a:xfrm>
            <a:off x="428604" y="0"/>
            <a:ext cx="6072110" cy="954107"/>
          </a:xfrm>
          <a:prstGeom prst="rect">
            <a:avLst/>
          </a:prstGeom>
          <a:noFill/>
          <a:ln>
            <a:solidFill>
              <a:schemeClr val="bg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800" b="1" u="sng" dirty="0" smtClean="0"/>
              <a:t>Економічний потенціал</a:t>
            </a:r>
            <a:endParaRPr lang="en-US" sz="2800" b="1" u="sng" dirty="0" smtClean="0"/>
          </a:p>
          <a:p>
            <a:pPr algn="ctr"/>
            <a:r>
              <a:rPr lang="en-US" sz="2800" b="1" u="sng" dirty="0" smtClean="0"/>
              <a:t>Economical capacity</a:t>
            </a:r>
            <a:r>
              <a:rPr lang="uk-UA" sz="2800" b="1" u="sng" dirty="0" smtClean="0"/>
              <a:t> </a:t>
            </a:r>
            <a:endParaRPr lang="ru-RU" sz="28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Номер слайда 4"/>
          <p:cNvSpPr>
            <a:spLocks noGrp="1"/>
          </p:cNvSpPr>
          <p:nvPr>
            <p:ph type="sldNum" sz="quarter" idx="12"/>
          </p:nvPr>
        </p:nvSpPr>
        <p:spPr/>
        <p:txBody>
          <a:bodyPr/>
          <a:lstStyle/>
          <a:p>
            <a:fld id="{02DDA13B-1F5D-406F-BCEB-6C5237BE0993}" type="slidenum">
              <a:rPr lang="uk-UA" smtClean="0"/>
              <a:pPr/>
              <a:t>7</a:t>
            </a:fld>
            <a:endParaRPr lang="uk-U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500034"/>
          </a:xfrm>
        </p:spPr>
        <p:txBody>
          <a:bodyPr>
            <a:normAutofit/>
          </a:bodyPr>
          <a:lstStyle/>
          <a:p>
            <a:r>
              <a:rPr lang="uk-UA" sz="2400" dirty="0" smtClean="0">
                <a:ln w="6350">
                  <a:solidFill>
                    <a:schemeClr val="tx1">
                      <a:lumMod val="20000"/>
                      <a:lumOff val="80000"/>
                    </a:schemeClr>
                  </a:solidFill>
                </a:ln>
                <a:solidFill>
                  <a:schemeClr val="bg1">
                    <a:lumMod val="75000"/>
                    <a:lumOff val="25000"/>
                  </a:schemeClr>
                </a:solidFill>
              </a:rPr>
              <a:t>Пріоритетні галузі для інвестування</a:t>
            </a:r>
          </a:p>
        </p:txBody>
      </p:sp>
      <p:sp>
        <p:nvSpPr>
          <p:cNvPr id="5" name="Содержимое 4"/>
          <p:cNvSpPr>
            <a:spLocks noGrp="1"/>
          </p:cNvSpPr>
          <p:nvPr>
            <p:ph sz="quarter" idx="2"/>
          </p:nvPr>
        </p:nvSpPr>
        <p:spPr>
          <a:xfrm>
            <a:off x="-428652" y="642910"/>
            <a:ext cx="3801693" cy="8501090"/>
          </a:xfrm>
        </p:spPr>
        <p:txBody>
          <a:bodyPr>
            <a:normAutofit fontScale="92500" lnSpcReduction="20000"/>
          </a:bodyPr>
          <a:lstStyle/>
          <a:p>
            <a:pPr lvl="0"/>
            <a:r>
              <a:rPr lang="uk-UA" b="1" dirty="0" smtClean="0"/>
              <a:t>Агропромисловий комплекс</a:t>
            </a:r>
          </a:p>
          <a:p>
            <a:pPr lvl="0">
              <a:buNone/>
            </a:pPr>
            <a:endParaRPr lang="uk-UA" dirty="0" smtClean="0"/>
          </a:p>
          <a:p>
            <a:pPr lvl="0">
              <a:buNone/>
            </a:pPr>
            <a:endParaRPr lang="uk-UA" dirty="0" smtClean="0"/>
          </a:p>
          <a:p>
            <a:pPr lvl="0">
              <a:buNone/>
            </a:pPr>
            <a:endParaRPr lang="uk-UA" dirty="0" smtClean="0"/>
          </a:p>
          <a:p>
            <a:pPr lvl="0">
              <a:buNone/>
            </a:pPr>
            <a:endParaRPr lang="uk-UA" dirty="0" smtClean="0"/>
          </a:p>
          <a:p>
            <a:pPr lvl="0"/>
            <a:r>
              <a:rPr lang="uk-UA" b="1" dirty="0" smtClean="0"/>
              <a:t>Енергозбереження та альтернативна енергетика</a:t>
            </a:r>
            <a:endParaRPr lang="uk-UA" dirty="0" smtClean="0"/>
          </a:p>
          <a:p>
            <a:pPr lvl="0">
              <a:buNone/>
            </a:pPr>
            <a:endParaRPr lang="uk-UA" dirty="0" smtClean="0"/>
          </a:p>
          <a:p>
            <a:pPr lvl="0"/>
            <a:r>
              <a:rPr lang="uk-UA" b="1" dirty="0" smtClean="0"/>
              <a:t>Теплоенергетика</a:t>
            </a:r>
          </a:p>
          <a:p>
            <a:pPr lvl="0"/>
            <a:endParaRPr lang="uk-UA" dirty="0" smtClean="0"/>
          </a:p>
          <a:p>
            <a:pPr lvl="0"/>
            <a:endParaRPr lang="uk-UA" dirty="0" smtClean="0"/>
          </a:p>
          <a:p>
            <a:pPr lvl="0"/>
            <a:endParaRPr lang="uk-UA" dirty="0" smtClean="0"/>
          </a:p>
          <a:p>
            <a:pPr lvl="0">
              <a:buNone/>
            </a:pPr>
            <a:endParaRPr lang="uk-UA" dirty="0" smtClean="0"/>
          </a:p>
          <a:p>
            <a:pPr lvl="0"/>
            <a:endParaRPr lang="uk-UA" b="1" dirty="0" smtClean="0"/>
          </a:p>
          <a:p>
            <a:pPr lvl="0"/>
            <a:r>
              <a:rPr lang="uk-UA" b="1" dirty="0" smtClean="0"/>
              <a:t>Екологія</a:t>
            </a:r>
          </a:p>
          <a:p>
            <a:pPr lvl="0"/>
            <a:endParaRPr lang="uk-UA" dirty="0" smtClean="0"/>
          </a:p>
          <a:p>
            <a:pPr lvl="0"/>
            <a:r>
              <a:rPr lang="uk-UA" b="1" dirty="0" smtClean="0"/>
              <a:t>Створення індустріальних та наукових парків</a:t>
            </a:r>
            <a:endParaRPr lang="uk-UA" dirty="0" smtClean="0"/>
          </a:p>
          <a:p>
            <a:pPr>
              <a:buNone/>
            </a:pPr>
            <a:endParaRPr lang="uk-UA" dirty="0" smtClean="0"/>
          </a:p>
          <a:p>
            <a:endParaRPr lang="uk-UA" dirty="0" smtClean="0"/>
          </a:p>
          <a:p>
            <a:r>
              <a:rPr lang="uk-UA" b="1" dirty="0" smtClean="0"/>
              <a:t> </a:t>
            </a:r>
            <a:endParaRPr lang="uk-UA" dirty="0" smtClean="0"/>
          </a:p>
          <a:p>
            <a:endParaRPr lang="uk-UA" dirty="0"/>
          </a:p>
        </p:txBody>
      </p:sp>
      <p:sp>
        <p:nvSpPr>
          <p:cNvPr id="6" name="Содержимое 5"/>
          <p:cNvSpPr>
            <a:spLocks noGrp="1"/>
          </p:cNvSpPr>
          <p:nvPr>
            <p:ph sz="quarter" idx="4"/>
          </p:nvPr>
        </p:nvSpPr>
        <p:spPr>
          <a:xfrm>
            <a:off x="3000347" y="714348"/>
            <a:ext cx="3514753" cy="8215369"/>
          </a:xfrm>
        </p:spPr>
        <p:txBody>
          <a:bodyPr>
            <a:normAutofit fontScale="92500" lnSpcReduction="10000"/>
          </a:bodyPr>
          <a:lstStyle/>
          <a:p>
            <a:pPr marL="137160" indent="0">
              <a:buNone/>
            </a:pPr>
            <a:r>
              <a:rPr lang="uk-UA" b="1" dirty="0" err="1" smtClean="0"/>
              <a:t>Agroindustrial</a:t>
            </a:r>
            <a:r>
              <a:rPr lang="uk-UA" b="1" dirty="0" smtClean="0"/>
              <a:t> </a:t>
            </a:r>
            <a:r>
              <a:rPr lang="uk-UA" b="1" dirty="0" err="1" smtClean="0"/>
              <a:t>complex</a:t>
            </a:r>
            <a:endParaRPr lang="uk-UA" b="1" dirty="0" smtClean="0"/>
          </a:p>
          <a:p>
            <a:pPr marL="137160" indent="0">
              <a:buNone/>
            </a:pPr>
            <a:endParaRPr lang="en-US" dirty="0" smtClean="0"/>
          </a:p>
          <a:p>
            <a:pPr marL="185738" indent="0">
              <a:buNone/>
            </a:pPr>
            <a:r>
              <a:rPr lang="uk-UA" b="1" dirty="0" err="1" smtClean="0"/>
              <a:t>Energy</a:t>
            </a:r>
            <a:r>
              <a:rPr lang="uk-UA" b="1" dirty="0" smtClean="0"/>
              <a:t> </a:t>
            </a:r>
            <a:r>
              <a:rPr lang="uk-UA" b="1" dirty="0" err="1" smtClean="0"/>
              <a:t>saving</a:t>
            </a:r>
            <a:r>
              <a:rPr lang="uk-UA" b="1" dirty="0" smtClean="0"/>
              <a:t> </a:t>
            </a:r>
            <a:r>
              <a:rPr lang="uk-UA" b="1" dirty="0" err="1" smtClean="0"/>
              <a:t>and</a:t>
            </a:r>
            <a:r>
              <a:rPr lang="uk-UA" b="1" dirty="0" smtClean="0"/>
              <a:t> </a:t>
            </a:r>
            <a:r>
              <a:rPr lang="uk-UA" b="1" dirty="0" err="1" smtClean="0"/>
              <a:t>alternative</a:t>
            </a:r>
            <a:r>
              <a:rPr lang="uk-UA" b="1" dirty="0" smtClean="0"/>
              <a:t> </a:t>
            </a:r>
            <a:r>
              <a:rPr lang="uk-UA" b="1" dirty="0" err="1" smtClean="0"/>
              <a:t>energy</a:t>
            </a:r>
            <a:r>
              <a:rPr lang="uk-UA" b="1" dirty="0" smtClean="0"/>
              <a:t> </a:t>
            </a:r>
            <a:r>
              <a:rPr lang="uk-UA" b="1" dirty="0" err="1" smtClean="0"/>
              <a:t>forms</a:t>
            </a:r>
            <a:endParaRPr lang="uk-UA" b="1" dirty="0" smtClean="0"/>
          </a:p>
          <a:p>
            <a:pPr>
              <a:buNone/>
            </a:pPr>
            <a:endParaRPr lang="uk-UA" dirty="0" smtClean="0"/>
          </a:p>
          <a:p>
            <a:pPr>
              <a:buNone/>
            </a:pPr>
            <a:endParaRPr lang="uk-UA" dirty="0" smtClean="0"/>
          </a:p>
          <a:p>
            <a:pPr>
              <a:buNone/>
            </a:pPr>
            <a:endParaRPr lang="uk-UA" dirty="0" smtClean="0"/>
          </a:p>
          <a:p>
            <a:pPr>
              <a:buNone/>
            </a:pPr>
            <a:endParaRPr lang="uk-UA" dirty="0" smtClean="0"/>
          </a:p>
          <a:p>
            <a:pPr>
              <a:buNone/>
            </a:pPr>
            <a:endParaRPr lang="en-US" dirty="0" smtClean="0"/>
          </a:p>
          <a:p>
            <a:pPr>
              <a:buNone/>
            </a:pPr>
            <a:r>
              <a:rPr lang="uk-UA" b="1" dirty="0" err="1" smtClean="0"/>
              <a:t>Steam</a:t>
            </a:r>
            <a:r>
              <a:rPr lang="uk-UA" b="1" dirty="0" smtClean="0"/>
              <a:t> </a:t>
            </a:r>
            <a:r>
              <a:rPr lang="uk-UA" b="1" dirty="0" err="1" smtClean="0"/>
              <a:t>power</a:t>
            </a:r>
            <a:r>
              <a:rPr lang="uk-UA" b="1" dirty="0" smtClean="0"/>
              <a:t> </a:t>
            </a:r>
            <a:r>
              <a:rPr lang="uk-UA" b="1" dirty="0" err="1" smtClean="0"/>
              <a:t>industry</a:t>
            </a:r>
            <a:endParaRPr lang="uk-UA" b="1" dirty="0" smtClean="0"/>
          </a:p>
          <a:p>
            <a:endParaRPr lang="en-US" dirty="0" smtClean="0"/>
          </a:p>
          <a:p>
            <a:pPr marL="137160" indent="0">
              <a:buNone/>
            </a:pPr>
            <a:r>
              <a:rPr lang="en-US" b="1" dirty="0" smtClean="0"/>
              <a:t>Ecology</a:t>
            </a:r>
            <a:endParaRPr lang="uk-UA" b="1" dirty="0" smtClean="0"/>
          </a:p>
          <a:p>
            <a:endParaRPr lang="uk-UA" dirty="0" smtClean="0"/>
          </a:p>
          <a:p>
            <a:pPr>
              <a:buNone/>
            </a:pPr>
            <a:endParaRPr lang="uk-UA" dirty="0" smtClean="0"/>
          </a:p>
          <a:p>
            <a:pPr>
              <a:buNone/>
            </a:pPr>
            <a:endParaRPr lang="uk-UA" dirty="0" smtClean="0"/>
          </a:p>
          <a:p>
            <a:pPr>
              <a:buNone/>
            </a:pPr>
            <a:endParaRPr lang="uk-UA" dirty="0" smtClean="0"/>
          </a:p>
          <a:p>
            <a:pPr>
              <a:buNone/>
            </a:pPr>
            <a:endParaRPr lang="uk-UA" dirty="0" smtClean="0"/>
          </a:p>
          <a:p>
            <a:pPr>
              <a:buNone/>
            </a:pPr>
            <a:endParaRPr lang="en-US" dirty="0" smtClean="0"/>
          </a:p>
          <a:p>
            <a:pPr marL="137160" indent="0">
              <a:buNone/>
            </a:pPr>
            <a:r>
              <a:rPr lang="en-US" b="1" dirty="0" smtClean="0"/>
              <a:t>Establishment of industrial and </a:t>
            </a:r>
            <a:r>
              <a:rPr lang="uk-UA" b="1" dirty="0" err="1" smtClean="0"/>
              <a:t>scientific</a:t>
            </a:r>
            <a:r>
              <a:rPr lang="uk-UA" b="1" dirty="0" smtClean="0"/>
              <a:t> </a:t>
            </a:r>
            <a:r>
              <a:rPr lang="uk-UA" b="1" dirty="0" err="1" smtClean="0"/>
              <a:t>parks</a:t>
            </a:r>
            <a:endParaRPr lang="uk-UA" b="1" dirty="0"/>
          </a:p>
        </p:txBody>
      </p:sp>
      <p:pic>
        <p:nvPicPr>
          <p:cNvPr id="8" name="Picture 2"/>
          <p:cNvPicPr>
            <a:picLocks noChangeAspect="1" noChangeArrowheads="1"/>
          </p:cNvPicPr>
          <p:nvPr/>
        </p:nvPicPr>
        <p:blipFill>
          <a:blip r:embed="rId2" cstate="print"/>
          <a:srcRect/>
          <a:stretch>
            <a:fillRect/>
          </a:stretch>
        </p:blipFill>
        <p:spPr bwMode="auto">
          <a:xfrm>
            <a:off x="188640" y="1285852"/>
            <a:ext cx="2736304" cy="1285883"/>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3214687" y="2285984"/>
            <a:ext cx="3382666" cy="1285884"/>
          </a:xfrm>
          <a:prstGeom prst="rect">
            <a:avLst/>
          </a:prstGeom>
          <a:noFill/>
          <a:ln w="9525">
            <a:noFill/>
            <a:miter lim="800000"/>
            <a:headEnd/>
            <a:tailEnd/>
          </a:ln>
          <a:effectLst/>
        </p:spPr>
      </p:pic>
      <p:pic>
        <p:nvPicPr>
          <p:cNvPr id="13" name="Picture 4"/>
          <p:cNvPicPr>
            <a:picLocks noChangeAspect="1" noChangeArrowheads="1"/>
          </p:cNvPicPr>
          <p:nvPr/>
        </p:nvPicPr>
        <p:blipFill>
          <a:blip r:embed="rId4" cstate="print"/>
          <a:srcRect/>
          <a:stretch>
            <a:fillRect/>
          </a:stretch>
        </p:blipFill>
        <p:spPr bwMode="auto">
          <a:xfrm>
            <a:off x="0" y="4143372"/>
            <a:ext cx="2786082" cy="1512500"/>
          </a:xfrm>
          <a:prstGeom prst="rect">
            <a:avLst/>
          </a:prstGeom>
          <a:noFill/>
          <a:ln w="9525">
            <a:noFill/>
            <a:miter lim="800000"/>
            <a:headEnd/>
            <a:tailEnd/>
          </a:ln>
          <a:effectLst/>
        </p:spPr>
      </p:pic>
      <p:pic>
        <p:nvPicPr>
          <p:cNvPr id="16" name="Picture 5"/>
          <p:cNvPicPr>
            <a:picLocks noChangeAspect="1" noChangeArrowheads="1"/>
          </p:cNvPicPr>
          <p:nvPr/>
        </p:nvPicPr>
        <p:blipFill>
          <a:blip r:embed="rId5" cstate="print"/>
          <a:srcRect/>
          <a:stretch>
            <a:fillRect/>
          </a:stretch>
        </p:blipFill>
        <p:spPr bwMode="auto">
          <a:xfrm>
            <a:off x="3143248" y="5286380"/>
            <a:ext cx="3454104" cy="1571635"/>
          </a:xfrm>
          <a:prstGeom prst="rect">
            <a:avLst/>
          </a:prstGeom>
          <a:noFill/>
          <a:ln w="9525">
            <a:noFill/>
            <a:miter lim="800000"/>
            <a:headEnd/>
            <a:tailEnd/>
          </a:ln>
          <a:effectLst/>
        </p:spPr>
      </p:pic>
      <p:pic>
        <p:nvPicPr>
          <p:cNvPr id="20" name="Picture 7"/>
          <p:cNvPicPr>
            <a:picLocks noChangeAspect="1" noChangeArrowheads="1"/>
          </p:cNvPicPr>
          <p:nvPr/>
        </p:nvPicPr>
        <p:blipFill>
          <a:blip r:embed="rId6" cstate="print"/>
          <a:srcRect/>
          <a:stretch>
            <a:fillRect/>
          </a:stretch>
        </p:blipFill>
        <p:spPr bwMode="auto">
          <a:xfrm>
            <a:off x="0" y="7429520"/>
            <a:ext cx="3000372" cy="1444144"/>
          </a:xfrm>
          <a:prstGeom prst="rect">
            <a:avLst/>
          </a:prstGeom>
          <a:noFill/>
          <a:ln w="9525">
            <a:noFill/>
            <a:miter lim="800000"/>
            <a:headEnd/>
            <a:tailEnd/>
          </a:ln>
          <a:effectLst/>
        </p:spPr>
      </p:pic>
      <p:sp>
        <p:nvSpPr>
          <p:cNvPr id="11" name="Номер слайда 10"/>
          <p:cNvSpPr>
            <a:spLocks noGrp="1"/>
          </p:cNvSpPr>
          <p:nvPr>
            <p:ph type="sldNum" sz="quarter" idx="12"/>
          </p:nvPr>
        </p:nvSpPr>
        <p:spPr/>
        <p:txBody>
          <a:bodyPr/>
          <a:lstStyle/>
          <a:p>
            <a:fld id="{02DDA13B-1F5D-406F-BCEB-6C5237BE0993}" type="slidenum">
              <a:rPr lang="uk-UA" smtClean="0"/>
              <a:pPr/>
              <a:t>8</a:t>
            </a:fld>
            <a:endParaRPr lang="uk-U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2"/>
          </p:nvPr>
        </p:nvSpPr>
        <p:spPr>
          <a:xfrm>
            <a:off x="-531440" y="1071538"/>
            <a:ext cx="4032448" cy="7786742"/>
          </a:xfrm>
        </p:spPr>
        <p:txBody>
          <a:bodyPr>
            <a:normAutofit/>
          </a:bodyPr>
          <a:lstStyle/>
          <a:p>
            <a:pPr>
              <a:spcBef>
                <a:spcPts val="0"/>
              </a:spcBef>
            </a:pPr>
            <a:r>
              <a:rPr lang="uk-UA" sz="1600" b="1" dirty="0" smtClean="0"/>
              <a:t>Агропромисловий комплекс</a:t>
            </a:r>
            <a:r>
              <a:rPr lang="uk-UA" sz="1600" dirty="0" smtClean="0"/>
              <a:t> має розгалужену структуру, міцний виробничий потенціал, який забезпечує потребу населення в якісних продуктах харчування в широкому асортименті.</a:t>
            </a:r>
          </a:p>
          <a:p>
            <a:pPr>
              <a:spcBef>
                <a:spcPts val="0"/>
              </a:spcBef>
            </a:pPr>
            <a:r>
              <a:rPr lang="uk-UA" sz="1600" dirty="0" smtClean="0"/>
              <a:t> </a:t>
            </a:r>
            <a:r>
              <a:rPr lang="ru-RU" sz="1600" dirty="0" err="1" smtClean="0"/>
              <a:t>Кількість</a:t>
            </a:r>
            <a:r>
              <a:rPr lang="ru-RU" sz="1600" dirty="0" smtClean="0"/>
              <a:t> </a:t>
            </a:r>
            <a:r>
              <a:rPr lang="ru-RU" sz="1600" dirty="0" err="1" smtClean="0"/>
              <a:t>підприємств</a:t>
            </a:r>
            <a:r>
              <a:rPr lang="ru-RU" sz="1600" dirty="0" smtClean="0"/>
              <a:t>:</a:t>
            </a:r>
            <a:endParaRPr lang="uk-UA" sz="1600" dirty="0" smtClean="0"/>
          </a:p>
          <a:p>
            <a:r>
              <a:rPr lang="ru-RU" sz="1600" dirty="0" err="1" smtClean="0"/>
              <a:t>сільськогосподарських</a:t>
            </a:r>
            <a:r>
              <a:rPr lang="ru-RU" sz="1600" dirty="0" smtClean="0"/>
              <a:t> </a:t>
            </a:r>
            <a:r>
              <a:rPr lang="ru-RU" sz="1600" dirty="0" err="1" smtClean="0"/>
              <a:t>підприємств</a:t>
            </a:r>
            <a:r>
              <a:rPr lang="ru-RU" sz="1600" dirty="0" smtClean="0"/>
              <a:t> </a:t>
            </a:r>
            <a:r>
              <a:rPr lang="ru-RU" sz="1600" dirty="0" err="1" smtClean="0"/>
              <a:t>усіх</a:t>
            </a:r>
            <a:r>
              <a:rPr lang="ru-RU" sz="1600" dirty="0" smtClean="0"/>
              <a:t> форм </a:t>
            </a:r>
            <a:r>
              <a:rPr lang="ru-RU" sz="1600" dirty="0" err="1" smtClean="0"/>
              <a:t>власності</a:t>
            </a:r>
            <a:r>
              <a:rPr lang="ru-RU" sz="1600" dirty="0" smtClean="0"/>
              <a:t> </a:t>
            </a:r>
            <a:r>
              <a:rPr lang="uk-UA" sz="1600" dirty="0"/>
              <a:t>–</a:t>
            </a:r>
            <a:r>
              <a:rPr lang="ru-RU" sz="1600" dirty="0" smtClean="0"/>
              <a:t> </a:t>
            </a:r>
            <a:r>
              <a:rPr lang="uk-UA" sz="1600" dirty="0" smtClean="0"/>
              <a:t>1042.</a:t>
            </a:r>
          </a:p>
          <a:p>
            <a:r>
              <a:rPr lang="ru-RU" sz="1600" dirty="0" err="1" smtClean="0"/>
              <a:t>Питома</a:t>
            </a:r>
            <a:r>
              <a:rPr lang="ru-RU" sz="1600" dirty="0" smtClean="0"/>
              <a:t> вага:</a:t>
            </a:r>
            <a:endParaRPr lang="uk-UA" sz="1600" dirty="0" smtClean="0"/>
          </a:p>
          <a:p>
            <a:r>
              <a:rPr lang="ru-RU" sz="1600" dirty="0" err="1" smtClean="0"/>
              <a:t>продукція</a:t>
            </a:r>
            <a:r>
              <a:rPr lang="ru-RU" sz="1600" dirty="0" smtClean="0"/>
              <a:t> </a:t>
            </a:r>
            <a:r>
              <a:rPr lang="ru-RU" sz="1600" dirty="0" err="1" smtClean="0"/>
              <a:t>рослинництва</a:t>
            </a:r>
            <a:r>
              <a:rPr lang="ru-RU" sz="1600" dirty="0" smtClean="0"/>
              <a:t> – </a:t>
            </a:r>
            <a:r>
              <a:rPr lang="uk-UA" sz="1600" dirty="0" smtClean="0"/>
              <a:t>73,0 </a:t>
            </a:r>
            <a:r>
              <a:rPr lang="ru-RU" sz="1600" dirty="0" smtClean="0"/>
              <a:t>%</a:t>
            </a:r>
            <a:endParaRPr lang="uk-UA" sz="1600" dirty="0" smtClean="0"/>
          </a:p>
          <a:p>
            <a:r>
              <a:rPr lang="ru-RU" sz="1600" dirty="0" err="1" smtClean="0"/>
              <a:t>продукція</a:t>
            </a:r>
            <a:r>
              <a:rPr lang="ru-RU" sz="1600" dirty="0" smtClean="0"/>
              <a:t> </a:t>
            </a:r>
            <a:r>
              <a:rPr lang="ru-RU" sz="1600" dirty="0" err="1" smtClean="0"/>
              <a:t>тваринництва</a:t>
            </a:r>
            <a:r>
              <a:rPr lang="ru-RU" sz="1600" dirty="0" smtClean="0"/>
              <a:t> – </a:t>
            </a:r>
            <a:r>
              <a:rPr lang="uk-UA" sz="1600" dirty="0" smtClean="0"/>
              <a:t>27,0 </a:t>
            </a:r>
            <a:r>
              <a:rPr lang="ru-RU" sz="1600" dirty="0" smtClean="0"/>
              <a:t>%</a:t>
            </a:r>
            <a:endParaRPr lang="uk-UA" sz="1600" dirty="0" smtClean="0"/>
          </a:p>
          <a:p>
            <a:r>
              <a:rPr lang="ru-RU" sz="1600" dirty="0" smtClean="0"/>
              <a:t>Площа</a:t>
            </a:r>
            <a:r>
              <a:rPr lang="en-US" sz="1600" dirty="0" smtClean="0"/>
              <a:t> </a:t>
            </a:r>
            <a:r>
              <a:rPr lang="ru-RU" sz="1600" dirty="0" err="1" smtClean="0"/>
              <a:t>сільськогосподарських</a:t>
            </a:r>
            <a:r>
              <a:rPr lang="ru-RU" sz="1600" dirty="0" smtClean="0"/>
              <a:t> </a:t>
            </a:r>
            <a:r>
              <a:rPr lang="ru-RU" sz="1600" dirty="0" err="1" smtClean="0"/>
              <a:t>угідь</a:t>
            </a:r>
            <a:r>
              <a:rPr lang="en-US" sz="1600" dirty="0" smtClean="0"/>
              <a:t> </a:t>
            </a:r>
            <a:r>
              <a:rPr lang="uk-UA" sz="1600" dirty="0" smtClean="0"/>
              <a:t>на території Луганської області підконтрольній українській владі</a:t>
            </a:r>
            <a:r>
              <a:rPr lang="en-US" sz="1600" dirty="0" smtClean="0"/>
              <a:t> -</a:t>
            </a:r>
            <a:endParaRPr lang="uk-UA" sz="1600" dirty="0" smtClean="0"/>
          </a:p>
          <a:p>
            <a:r>
              <a:rPr lang="ru-RU" sz="1600" dirty="0" smtClean="0"/>
              <a:t>– </a:t>
            </a:r>
            <a:r>
              <a:rPr lang="uk-UA" sz="1600" dirty="0" smtClean="0"/>
              <a:t>1</a:t>
            </a:r>
            <a:r>
              <a:rPr lang="en-US" sz="1600" dirty="0" smtClean="0"/>
              <a:t>46</a:t>
            </a:r>
            <a:r>
              <a:rPr lang="uk-UA" sz="1600" dirty="0" smtClean="0"/>
              <a:t>2</a:t>
            </a:r>
            <a:r>
              <a:rPr lang="ru-RU" sz="1600" dirty="0" smtClean="0"/>
              <a:t>,</a:t>
            </a:r>
            <a:r>
              <a:rPr lang="en-US" sz="1600" dirty="0" smtClean="0"/>
              <a:t>4</a:t>
            </a:r>
            <a:r>
              <a:rPr lang="ru-RU" sz="1600" dirty="0" smtClean="0"/>
              <a:t> тис. га, </a:t>
            </a:r>
            <a:r>
              <a:rPr lang="uk-UA" sz="1600" dirty="0" smtClean="0"/>
              <a:t>що становить </a:t>
            </a:r>
            <a:br>
              <a:rPr lang="uk-UA" sz="1600" dirty="0" smtClean="0"/>
            </a:br>
            <a:r>
              <a:rPr lang="uk-UA" sz="1600" dirty="0" smtClean="0"/>
              <a:t>78,0 відсотків від загальної площі.</a:t>
            </a:r>
          </a:p>
          <a:p>
            <a:r>
              <a:rPr lang="uk-UA" sz="1600" dirty="0"/>
              <a:t>Обсяги валової продукції сільського господарства в постійних цінах 2010 року по області складають </a:t>
            </a:r>
            <a:r>
              <a:rPr lang="uk-UA" sz="1600" dirty="0" smtClean="0"/>
              <a:t/>
            </a:r>
            <a:br>
              <a:rPr lang="uk-UA" sz="1600" dirty="0" smtClean="0"/>
            </a:br>
            <a:r>
              <a:rPr lang="uk-UA" sz="1600" dirty="0" smtClean="0"/>
              <a:t>4170,3 </a:t>
            </a:r>
            <a:r>
              <a:rPr lang="uk-UA" sz="1600" dirty="0"/>
              <a:t>млн. грн.</a:t>
            </a:r>
            <a:endParaRPr lang="uk-UA" sz="1600" dirty="0" smtClean="0"/>
          </a:p>
          <a:p>
            <a:r>
              <a:rPr lang="uk-UA" sz="1600" dirty="0" smtClean="0"/>
              <a:t>Середньооблікова кількість</a:t>
            </a:r>
            <a:r>
              <a:rPr lang="en-US" sz="1600" dirty="0" smtClean="0"/>
              <a:t> </a:t>
            </a:r>
            <a:r>
              <a:rPr lang="uk-UA" sz="1600" dirty="0" smtClean="0"/>
              <a:t>штатних працівників в агропромисловому секторі Луганської області становить  9767 чоловік</a:t>
            </a:r>
            <a:r>
              <a:rPr lang="en-US" sz="1600" dirty="0" smtClean="0"/>
              <a:t>.</a:t>
            </a:r>
            <a:endParaRPr lang="uk-UA" sz="1600" dirty="0">
              <a:blipFill>
                <a:blip r:embed="rId3"/>
                <a:stretch>
                  <a:fillRect/>
                </a:stretch>
              </a:blipFill>
            </a:endParaRPr>
          </a:p>
        </p:txBody>
      </p:sp>
      <p:sp>
        <p:nvSpPr>
          <p:cNvPr id="6" name="Содержимое 5"/>
          <p:cNvSpPr>
            <a:spLocks noGrp="1"/>
          </p:cNvSpPr>
          <p:nvPr>
            <p:ph sz="quarter" idx="4"/>
          </p:nvPr>
        </p:nvSpPr>
        <p:spPr>
          <a:xfrm>
            <a:off x="3212975" y="1071538"/>
            <a:ext cx="3302127" cy="7786742"/>
          </a:xfrm>
        </p:spPr>
        <p:txBody>
          <a:bodyPr>
            <a:noAutofit/>
          </a:bodyPr>
          <a:lstStyle/>
          <a:p>
            <a:pPr marL="137160" indent="0">
              <a:buNone/>
            </a:pPr>
            <a:r>
              <a:rPr lang="uk-UA" sz="1600" b="1" dirty="0" err="1" smtClean="0"/>
              <a:t>Agroindustrial</a:t>
            </a:r>
            <a:r>
              <a:rPr lang="uk-UA" sz="1600" b="1" dirty="0" smtClean="0"/>
              <a:t> </a:t>
            </a:r>
            <a:r>
              <a:rPr lang="uk-UA" sz="1600" b="1" dirty="0" err="1" smtClean="0"/>
              <a:t>complex</a:t>
            </a:r>
            <a:r>
              <a:rPr lang="uk-UA" sz="1600" b="1" dirty="0" smtClean="0"/>
              <a:t> </a:t>
            </a:r>
            <a:r>
              <a:rPr lang="uk-UA" sz="1600" b="1" dirty="0" err="1" smtClean="0"/>
              <a:t>has</a:t>
            </a:r>
            <a:r>
              <a:rPr lang="uk-UA" sz="1600" b="1" dirty="0" smtClean="0"/>
              <a:t> </a:t>
            </a:r>
            <a:r>
              <a:rPr lang="uk-UA" sz="1600" b="1" dirty="0" err="1" smtClean="0"/>
              <a:t>brunched</a:t>
            </a:r>
            <a:r>
              <a:rPr lang="uk-UA" sz="1600" b="1" dirty="0" smtClean="0"/>
              <a:t> </a:t>
            </a:r>
            <a:r>
              <a:rPr lang="uk-UA" sz="1600" b="1" dirty="0" err="1" smtClean="0"/>
              <a:t>structure</a:t>
            </a:r>
            <a:r>
              <a:rPr lang="uk-UA" sz="1600" dirty="0" smtClean="0"/>
              <a:t>, </a:t>
            </a:r>
            <a:r>
              <a:rPr lang="uk-UA" sz="1600" dirty="0" err="1" smtClean="0"/>
              <a:t>strong</a:t>
            </a:r>
            <a:r>
              <a:rPr lang="uk-UA" sz="1600" b="1" dirty="0" smtClean="0"/>
              <a:t> </a:t>
            </a:r>
            <a:r>
              <a:rPr lang="uk-UA" sz="1600" dirty="0" err="1" smtClean="0"/>
              <a:t>production</a:t>
            </a:r>
            <a:r>
              <a:rPr lang="uk-UA" sz="1600" dirty="0" smtClean="0"/>
              <a:t> </a:t>
            </a:r>
            <a:r>
              <a:rPr lang="uk-UA" sz="1600" dirty="0" err="1" smtClean="0"/>
              <a:t>capacity</a:t>
            </a:r>
            <a:r>
              <a:rPr lang="en-US" sz="1600" dirty="0" smtClean="0"/>
              <a:t>,</a:t>
            </a:r>
            <a:r>
              <a:rPr lang="uk-UA" sz="1600" dirty="0" smtClean="0"/>
              <a:t> </a:t>
            </a:r>
            <a:r>
              <a:rPr lang="uk-UA" sz="1600" dirty="0" err="1" smtClean="0"/>
              <a:t>which</a:t>
            </a:r>
            <a:r>
              <a:rPr lang="uk-UA" sz="1600" dirty="0" smtClean="0"/>
              <a:t> </a:t>
            </a:r>
            <a:r>
              <a:rPr lang="uk-UA" sz="1600" dirty="0" err="1" smtClean="0"/>
              <a:t>provides</a:t>
            </a:r>
            <a:r>
              <a:rPr lang="uk-UA" sz="1600" dirty="0" smtClean="0"/>
              <a:t> </a:t>
            </a:r>
            <a:r>
              <a:rPr lang="uk-UA" sz="1600" dirty="0" err="1" smtClean="0"/>
              <a:t>citizens</a:t>
            </a:r>
            <a:r>
              <a:rPr lang="uk-UA" sz="1600" dirty="0" smtClean="0"/>
              <a:t>’ </a:t>
            </a:r>
            <a:r>
              <a:rPr lang="uk-UA" sz="1600" dirty="0" err="1" smtClean="0"/>
              <a:t>requirement</a:t>
            </a:r>
            <a:r>
              <a:rPr lang="uk-UA" sz="1600" dirty="0" smtClean="0"/>
              <a:t> </a:t>
            </a:r>
            <a:r>
              <a:rPr lang="uk-UA" sz="1600" dirty="0" err="1" smtClean="0"/>
              <a:t>of</a:t>
            </a:r>
            <a:r>
              <a:rPr lang="uk-UA" sz="1600" dirty="0" smtClean="0"/>
              <a:t> </a:t>
            </a:r>
            <a:r>
              <a:rPr lang="uk-UA" sz="1600" dirty="0" err="1" smtClean="0"/>
              <a:t>healthy</a:t>
            </a:r>
            <a:r>
              <a:rPr lang="uk-UA" sz="1600" dirty="0" smtClean="0"/>
              <a:t> </a:t>
            </a:r>
            <a:r>
              <a:rPr lang="uk-UA" sz="1600" dirty="0" err="1" smtClean="0"/>
              <a:t>foods</a:t>
            </a:r>
            <a:r>
              <a:rPr lang="uk-UA" sz="1600" dirty="0" smtClean="0"/>
              <a:t> in a </a:t>
            </a:r>
            <a:r>
              <a:rPr lang="uk-UA" sz="1600" dirty="0" err="1" smtClean="0"/>
              <a:t>large</a:t>
            </a:r>
            <a:r>
              <a:rPr lang="uk-UA" sz="1600" dirty="0" smtClean="0"/>
              <a:t> </a:t>
            </a:r>
            <a:r>
              <a:rPr lang="uk-UA" sz="1600" dirty="0" err="1" smtClean="0"/>
              <a:t>variety</a:t>
            </a:r>
            <a:r>
              <a:rPr lang="uk-UA" sz="1600" dirty="0" smtClean="0"/>
              <a:t>. </a:t>
            </a:r>
          </a:p>
          <a:p>
            <a:pPr marL="137160" indent="0">
              <a:buNone/>
            </a:pPr>
            <a:endParaRPr lang="en-US" sz="1600" dirty="0" smtClean="0">
              <a:latin typeface="Times New Roman" panose="02020603050405020304" pitchFamily="18" charset="0"/>
              <a:cs typeface="Times New Roman" panose="02020603050405020304" pitchFamily="18" charset="0"/>
            </a:endParaRPr>
          </a:p>
          <a:p>
            <a:pPr marL="137160" indent="0">
              <a:buNone/>
            </a:pPr>
            <a:r>
              <a:rPr lang="en-US" sz="1600" dirty="0" smtClean="0">
                <a:latin typeface="Times New Roman" panose="02020603050405020304" pitchFamily="18" charset="0"/>
                <a:cs typeface="Times New Roman" panose="02020603050405020304" pitchFamily="18" charset="0"/>
              </a:rPr>
              <a:t>Number </a:t>
            </a:r>
            <a:r>
              <a:rPr lang="en-US" sz="1600" dirty="0">
                <a:latin typeface="Times New Roman" panose="02020603050405020304" pitchFamily="18" charset="0"/>
                <a:cs typeface="Times New Roman" panose="02020603050405020304" pitchFamily="18" charset="0"/>
              </a:rPr>
              <a:t>of </a:t>
            </a:r>
            <a:r>
              <a:rPr lang="en-US" sz="1600" dirty="0" smtClean="0">
                <a:latin typeface="Times New Roman" panose="02020603050405020304" pitchFamily="18" charset="0"/>
                <a:cs typeface="Times New Roman" panose="02020603050405020304" pitchFamily="18" charset="0"/>
              </a:rPr>
              <a:t>enterprises:</a:t>
            </a:r>
            <a:endParaRPr lang="en-US" sz="1600" dirty="0">
              <a:latin typeface="Times New Roman" panose="02020603050405020304" pitchFamily="18" charset="0"/>
              <a:cs typeface="Times New Roman" panose="02020603050405020304" pitchFamily="18" charset="0"/>
            </a:endParaRPr>
          </a:p>
          <a:p>
            <a:pPr marL="137160" indent="0">
              <a:buNone/>
            </a:pPr>
            <a:r>
              <a:rPr lang="en-US" sz="1600" dirty="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gricultural </a:t>
            </a:r>
            <a:r>
              <a:rPr lang="en-US" sz="1600" dirty="0">
                <a:latin typeface="Times New Roman" panose="02020603050405020304" pitchFamily="18" charset="0"/>
                <a:cs typeface="Times New Roman" panose="02020603050405020304" pitchFamily="18" charset="0"/>
              </a:rPr>
              <a:t>enterprises of all forms of </a:t>
            </a:r>
            <a:r>
              <a:rPr lang="en-US" sz="1600" dirty="0" smtClean="0">
                <a:latin typeface="Times New Roman" panose="02020603050405020304" pitchFamily="18" charset="0"/>
                <a:cs typeface="Times New Roman" panose="02020603050405020304" pitchFamily="18" charset="0"/>
              </a:rPr>
              <a:t>ownership</a:t>
            </a:r>
            <a:r>
              <a:rPr lang="uk-UA" sz="1600" dirty="0" smtClean="0">
                <a:latin typeface="Times New Roman" panose="02020603050405020304" pitchFamily="18" charset="0"/>
                <a:cs typeface="Times New Roman" panose="02020603050405020304" pitchFamily="18" charset="0"/>
              </a:rPr>
              <a:t> - 1042</a:t>
            </a:r>
            <a:endParaRPr lang="en-US" sz="1600" dirty="0">
              <a:latin typeface="Times New Roman" panose="02020603050405020304" pitchFamily="18" charset="0"/>
              <a:cs typeface="Times New Roman" panose="02020603050405020304" pitchFamily="18" charset="0"/>
            </a:endParaRPr>
          </a:p>
          <a:p>
            <a:pPr marL="137160" indent="0">
              <a:buNone/>
            </a:pPr>
            <a:r>
              <a:rPr lang="en-US" sz="1600" dirty="0">
                <a:latin typeface="Times New Roman" panose="02020603050405020304" pitchFamily="18" charset="0"/>
                <a:cs typeface="Times New Roman" panose="02020603050405020304" pitchFamily="18" charset="0"/>
              </a:rPr>
              <a:t>Specific weight:</a:t>
            </a:r>
          </a:p>
          <a:p>
            <a:pPr marL="137160" indent="0">
              <a:buNone/>
            </a:pPr>
            <a:r>
              <a:rPr lang="en-US" sz="1600" dirty="0">
                <a:latin typeface="Times New Roman" panose="02020603050405020304" pitchFamily="18" charset="0"/>
                <a:cs typeface="Times New Roman" panose="02020603050405020304" pitchFamily="18" charset="0"/>
              </a:rPr>
              <a:t>crop production - 73.2%</a:t>
            </a:r>
          </a:p>
          <a:p>
            <a:pPr marL="137160" indent="0">
              <a:buNone/>
            </a:pPr>
            <a:r>
              <a:rPr lang="uk-UA" sz="1600" dirty="0" err="1" smtClean="0">
                <a:latin typeface="Times New Roman" panose="02020603050405020304" pitchFamily="18" charset="0"/>
                <a:cs typeface="Times New Roman" panose="02020603050405020304" pitchFamily="18" charset="0"/>
              </a:rPr>
              <a:t>animal</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production</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26.8%</a:t>
            </a:r>
          </a:p>
          <a:p>
            <a:pPr marL="137160" indent="0">
              <a:buNone/>
            </a:pPr>
            <a:r>
              <a:rPr lang="en-US" sz="1600" dirty="0" smtClean="0">
                <a:latin typeface="Times New Roman" panose="02020603050405020304" pitchFamily="18" charset="0"/>
                <a:cs typeface="Times New Roman" panose="02020603050405020304" pitchFamily="18" charset="0"/>
              </a:rPr>
              <a:t>A</a:t>
            </a:r>
            <a:r>
              <a:rPr lang="uk-UA" sz="1600" dirty="0" err="1" smtClean="0">
                <a:latin typeface="Times New Roman" panose="02020603050405020304" pitchFamily="18" charset="0"/>
                <a:cs typeface="Times New Roman" panose="02020603050405020304" pitchFamily="18" charset="0"/>
              </a:rPr>
              <a:t>gricultural</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area</a:t>
            </a:r>
            <a:r>
              <a:rPr lang="en-US" sz="1600" dirty="0" smtClean="0">
                <a:latin typeface="Times New Roman" panose="02020603050405020304" pitchFamily="18" charset="0"/>
                <a:cs typeface="Times New Roman" panose="02020603050405020304" pitchFamily="18" charset="0"/>
              </a:rPr>
              <a:t> of region, controlled under Ukrainian authorities </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1</a:t>
            </a:r>
            <a:r>
              <a:rPr lang="uk-UA" sz="1600" dirty="0" smtClean="0">
                <a:latin typeface="Times New Roman" panose="02020603050405020304" pitchFamily="18" charset="0"/>
                <a:cs typeface="Times New Roman" panose="02020603050405020304" pitchFamily="18" charset="0"/>
              </a:rPr>
              <a:t>46</a:t>
            </a:r>
            <a:r>
              <a:rPr lang="en-US" sz="1600" dirty="0" smtClean="0">
                <a:latin typeface="Times New Roman" panose="02020603050405020304" pitchFamily="18" charset="0"/>
                <a:cs typeface="Times New Roman" panose="02020603050405020304" pitchFamily="18" charset="0"/>
              </a:rPr>
              <a:t>2</a:t>
            </a:r>
            <a:r>
              <a:rPr lang="uk-UA" sz="1600" dirty="0" smtClean="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thsd</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a, that is 78,0 % of total area.</a:t>
            </a:r>
          </a:p>
          <a:p>
            <a:pPr marL="137160" indent="0">
              <a:buNone/>
            </a:pPr>
            <a:r>
              <a:rPr lang="en-US" sz="1600" dirty="0" smtClean="0">
                <a:latin typeface="Times New Roman" panose="02020603050405020304" pitchFamily="18" charset="0"/>
                <a:cs typeface="Times New Roman" panose="02020603050405020304" pitchFamily="18" charset="0"/>
              </a:rPr>
              <a:t>Gross agricultural output in real terms of 2010 amounts 4170,3 million UAH by region.</a:t>
            </a:r>
          </a:p>
          <a:p>
            <a:pPr marL="137160" indent="0">
              <a:buNone/>
            </a:pPr>
            <a:r>
              <a:rPr lang="en-US" sz="1600" dirty="0" smtClean="0">
                <a:latin typeface="Times New Roman" panose="02020603050405020304" pitchFamily="18" charset="0"/>
                <a:cs typeface="Times New Roman" panose="02020603050405020304" pitchFamily="18" charset="0"/>
              </a:rPr>
              <a:t>Average number of regular employees in agro industrial sector of Luhansk region compounds 9767 persons. </a:t>
            </a:r>
            <a:endParaRPr lang="en-US"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14488" y="214282"/>
            <a:ext cx="3584636" cy="1323439"/>
          </a:xfrm>
          <a:prstGeom prst="rect">
            <a:avLst/>
          </a:prstGeom>
          <a:noFill/>
          <a:ln>
            <a:solidFill>
              <a:schemeClr val="bg1">
                <a:lumMod val="50000"/>
                <a:lumOff val="50000"/>
              </a:schemeClr>
            </a:solidFill>
          </a:ln>
        </p:spPr>
        <p:txBody>
          <a:bodyPr wrap="non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uk-UA" sz="2400" b="1" u="sng" dirty="0" smtClean="0"/>
              <a:t>Економічний потенціал</a:t>
            </a:r>
            <a:r>
              <a:rPr lang="uk-UA" sz="2400" b="1" i="1" u="sng" dirty="0" smtClean="0"/>
              <a:t> </a:t>
            </a:r>
          </a:p>
          <a:p>
            <a:pPr algn="ctr"/>
            <a:r>
              <a:rPr lang="uk-UA" sz="2400" b="1" u="sng" dirty="0" err="1" smtClean="0"/>
              <a:t>Economic</a:t>
            </a:r>
            <a:r>
              <a:rPr lang="uk-UA" sz="2400" b="1" u="sng" dirty="0" smtClean="0"/>
              <a:t> </a:t>
            </a:r>
            <a:r>
              <a:rPr lang="uk-UA" sz="2400" b="1" u="sng" dirty="0" err="1" smtClean="0"/>
              <a:t>capacity</a:t>
            </a:r>
            <a:r>
              <a:rPr lang="uk-UA" sz="2400" b="1" i="1" u="sng" dirty="0" smtClean="0"/>
              <a:t> </a:t>
            </a:r>
            <a:endParaRPr lang="ru-RU" sz="2400" b="1" cap="all" dirty="0" smtClean="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3200" b="1" cap="all" spc="0" dirty="0">
              <a:ln>
                <a:solidFill>
                  <a:schemeClr val="bg2">
                    <a:lumMod val="25000"/>
                  </a:schemeClr>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 name="Рисунок 1"/>
          <p:cNvPicPr>
            <a:picLocks noChangeAspect="1"/>
          </p:cNvPicPr>
          <p:nvPr/>
        </p:nvPicPr>
        <p:blipFill>
          <a:blip r:embed="rId4" cstate="print"/>
          <a:stretch>
            <a:fillRect/>
          </a:stretch>
        </p:blipFill>
        <p:spPr>
          <a:xfrm>
            <a:off x="1459266" y="7812360"/>
            <a:ext cx="4612940" cy="1045920"/>
          </a:xfrm>
          <a:prstGeom prst="rect">
            <a:avLst/>
          </a:prstGeom>
        </p:spPr>
      </p:pic>
      <p:sp>
        <p:nvSpPr>
          <p:cNvPr id="7" name="Номер слайда 6"/>
          <p:cNvSpPr>
            <a:spLocks noGrp="1"/>
          </p:cNvSpPr>
          <p:nvPr>
            <p:ph type="sldNum" sz="quarter" idx="12"/>
          </p:nvPr>
        </p:nvSpPr>
        <p:spPr/>
        <p:txBody>
          <a:bodyPr/>
          <a:lstStyle/>
          <a:p>
            <a:fld id="{02DDA13B-1F5D-406F-BCEB-6C5237BE0993}" type="slidenum">
              <a:rPr lang="uk-UA" smtClean="0"/>
              <a:pPr/>
              <a:t>9</a:t>
            </a:fld>
            <a:endParaRPr lang="uk-UA"/>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Другая 4">
      <a:dk1>
        <a:srgbClr val="300061"/>
      </a:dk1>
      <a:lt1>
        <a:srgbClr val="533DA9"/>
      </a:lt1>
      <a:dk2>
        <a:srgbClr val="C3DFE9"/>
      </a:dk2>
      <a:lt2>
        <a:srgbClr val="A6D0DE"/>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3314</TotalTime>
  <Words>3524</Words>
  <Application>Microsoft Office PowerPoint</Application>
  <PresentationFormat>Экран (4:3)</PresentationFormat>
  <Paragraphs>941</Paragraphs>
  <Slides>32</Slides>
  <Notes>19</Notes>
  <HiddenSlides>0</HiddenSlides>
  <MMClips>0</MMClips>
  <ScaleCrop>false</ScaleCrop>
  <HeadingPairs>
    <vt:vector size="8" baseType="variant">
      <vt:variant>
        <vt:lpstr>Использованные шрифты</vt:lpstr>
      </vt:variant>
      <vt:variant>
        <vt:i4>9</vt:i4>
      </vt:variant>
      <vt:variant>
        <vt:lpstr>Тема</vt:lpstr>
      </vt:variant>
      <vt:variant>
        <vt:i4>2</vt:i4>
      </vt:variant>
      <vt:variant>
        <vt:lpstr>Внедренные серверы OLE</vt:lpstr>
      </vt:variant>
      <vt:variant>
        <vt:i4>1</vt:i4>
      </vt:variant>
      <vt:variant>
        <vt:lpstr>Заголовки слайдов</vt:lpstr>
      </vt:variant>
      <vt:variant>
        <vt:i4>32</vt:i4>
      </vt:variant>
    </vt:vector>
  </HeadingPairs>
  <TitlesOfParts>
    <vt:vector size="44" baseType="lpstr">
      <vt:lpstr>Arial</vt:lpstr>
      <vt:lpstr>Book Antiqua</vt:lpstr>
      <vt:lpstr>Calibri</vt:lpstr>
      <vt:lpstr>Lucida Sans</vt:lpstr>
      <vt:lpstr>Narkisim</vt:lpstr>
      <vt:lpstr>Times New Roman</vt:lpstr>
      <vt:lpstr>Wingdings</vt:lpstr>
      <vt:lpstr>Wingdings 2</vt:lpstr>
      <vt:lpstr>Wingdings 3</vt:lpstr>
      <vt:lpstr>Специальное оформление</vt:lpstr>
      <vt:lpstr>Апекс</vt:lpstr>
      <vt:lpstr>Document</vt:lpstr>
      <vt:lpstr>Презентация PowerPoint</vt:lpstr>
      <vt:lpstr>Презентация PowerPoint</vt:lpstr>
      <vt:lpstr>Презентация PowerPoint</vt:lpstr>
      <vt:lpstr>Презентация PowerPoint</vt:lpstr>
      <vt:lpstr>Презентация PowerPoint</vt:lpstr>
      <vt:lpstr>  Людські ресурси  Human recources </vt:lpstr>
      <vt:lpstr>Презентация PowerPoint</vt:lpstr>
      <vt:lpstr>Пріоритетні галузі для інвестування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Обсяги прямих іноземних інвестицій по роках, млн дол. США  Extent of foreign direct investment on an annual basis, million US dollars </vt:lpstr>
      <vt:lpstr>Зовнішньоекономічна діяльність  International business activity</vt:lpstr>
      <vt:lpstr>ЗОВНІШНЬОЕКОНОМІЧНА АКТИВНІСТЬ FOREIGN ECONOMIC ACTIVITY</vt:lpstr>
      <vt:lpstr> Міжнародна співпраця International cooperation </vt:lpstr>
      <vt:lpstr>Міжнародна співпраця International cooperation</vt:lpstr>
      <vt:lpstr>Міжнародна співпраця International cooperation</vt:lpstr>
      <vt:lpstr>Ознайомлення з Луганською областю Exposure to Luhansk region</vt:lpstr>
      <vt:lpstr> Ознайомлення з Луганською областю  Exposure to Luhansk region </vt:lpstr>
      <vt:lpstr>Презентация PowerPoint</vt:lpstr>
      <vt:lpstr>Презентация PowerPoint</vt:lpstr>
      <vt:lpstr>   Ознайомлення з Луганською областю Exposure to Luhansk region  </vt:lpstr>
      <vt:lpstr>Ознайомлення з Луганською областю Exposure to Luhansk region </vt:lpstr>
      <vt:lpstr>Ознайомлення з Луганською областю Exposure to Luhansk region </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lookonthemoon lookonthemoon</cp:lastModifiedBy>
  <cp:revision>290</cp:revision>
  <cp:lastPrinted>2015-06-23T07:14:43Z</cp:lastPrinted>
  <dcterms:created xsi:type="dcterms:W3CDTF">2015-05-16T13:16:57Z</dcterms:created>
  <dcterms:modified xsi:type="dcterms:W3CDTF">2016-07-19T10:53:49Z</dcterms:modified>
</cp:coreProperties>
</file>